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ppt/notesSlides/notesSlide18.xml" ContentType="application/vnd.openxmlformats-officedocument.presentationml.notesSlide+xml"/>
  <Override PartName="/ppt/ink/ink2.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3.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4.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6"/>
  </p:notesMasterIdLst>
  <p:sldIdLst>
    <p:sldId id="1777" r:id="rId2"/>
    <p:sldId id="256" r:id="rId3"/>
    <p:sldId id="1846" r:id="rId4"/>
    <p:sldId id="1847" r:id="rId5"/>
    <p:sldId id="1848" r:id="rId6"/>
    <p:sldId id="1849" r:id="rId7"/>
    <p:sldId id="1850" r:id="rId8"/>
    <p:sldId id="1851" r:id="rId9"/>
    <p:sldId id="1852" r:id="rId10"/>
    <p:sldId id="1857" r:id="rId11"/>
    <p:sldId id="1890" r:id="rId12"/>
    <p:sldId id="1891" r:id="rId13"/>
    <p:sldId id="1893" r:id="rId14"/>
    <p:sldId id="1892" r:id="rId15"/>
    <p:sldId id="1894" r:id="rId16"/>
    <p:sldId id="1858" r:id="rId17"/>
    <p:sldId id="1859" r:id="rId18"/>
    <p:sldId id="1860" r:id="rId19"/>
    <p:sldId id="1861" r:id="rId20"/>
    <p:sldId id="1862" r:id="rId21"/>
    <p:sldId id="1863" r:id="rId22"/>
    <p:sldId id="1864" r:id="rId23"/>
    <p:sldId id="1865" r:id="rId24"/>
    <p:sldId id="1866" r:id="rId25"/>
    <p:sldId id="1867" r:id="rId26"/>
    <p:sldId id="1868" r:id="rId27"/>
    <p:sldId id="1869" r:id="rId28"/>
    <p:sldId id="1870" r:id="rId29"/>
    <p:sldId id="1871" r:id="rId30"/>
    <p:sldId id="1872" r:id="rId31"/>
    <p:sldId id="1873" r:id="rId32"/>
    <p:sldId id="1874" r:id="rId33"/>
    <p:sldId id="1875" r:id="rId34"/>
    <p:sldId id="1920" r:id="rId35"/>
    <p:sldId id="1916" r:id="rId36"/>
    <p:sldId id="1876" r:id="rId37"/>
    <p:sldId id="1918" r:id="rId38"/>
    <p:sldId id="1877" r:id="rId39"/>
    <p:sldId id="1919" r:id="rId40"/>
    <p:sldId id="1878" r:id="rId41"/>
    <p:sldId id="1879" r:id="rId42"/>
    <p:sldId id="1880" r:id="rId43"/>
    <p:sldId id="1881" r:id="rId44"/>
    <p:sldId id="1882" r:id="rId45"/>
    <p:sldId id="1921" r:id="rId46"/>
    <p:sldId id="1883" r:id="rId47"/>
    <p:sldId id="1884" r:id="rId48"/>
    <p:sldId id="1885" r:id="rId49"/>
    <p:sldId id="1886" r:id="rId50"/>
    <p:sldId id="1887" r:id="rId51"/>
    <p:sldId id="1888" r:id="rId52"/>
    <p:sldId id="1895" r:id="rId53"/>
    <p:sldId id="1824" r:id="rId54"/>
    <p:sldId id="1812" r:id="rId55"/>
    <p:sldId id="1821" r:id="rId56"/>
    <p:sldId id="1822" r:id="rId57"/>
    <p:sldId id="1823" r:id="rId58"/>
    <p:sldId id="1825" r:id="rId59"/>
    <p:sldId id="1836" r:id="rId60"/>
    <p:sldId id="1835" r:id="rId61"/>
    <p:sldId id="1837" r:id="rId62"/>
    <p:sldId id="1838" r:id="rId63"/>
    <p:sldId id="1839" r:id="rId64"/>
    <p:sldId id="1840" r:id="rId65"/>
    <p:sldId id="1845" r:id="rId66"/>
    <p:sldId id="1896" r:id="rId67"/>
    <p:sldId id="1897" r:id="rId68"/>
    <p:sldId id="1898" r:id="rId69"/>
    <p:sldId id="1899" r:id="rId70"/>
    <p:sldId id="1902" r:id="rId71"/>
    <p:sldId id="1903" r:id="rId72"/>
    <p:sldId id="1904" r:id="rId73"/>
    <p:sldId id="1905" r:id="rId74"/>
    <p:sldId id="1906" r:id="rId75"/>
    <p:sldId id="1907" r:id="rId76"/>
    <p:sldId id="1908" r:id="rId77"/>
    <p:sldId id="1909" r:id="rId78"/>
    <p:sldId id="1910" r:id="rId79"/>
    <p:sldId id="1911" r:id="rId80"/>
    <p:sldId id="1912" r:id="rId81"/>
    <p:sldId id="1913" r:id="rId82"/>
    <p:sldId id="1914" r:id="rId83"/>
    <p:sldId id="1917" r:id="rId84"/>
    <p:sldId id="1915"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783"/>
    <p:restoredTop sz="71630"/>
  </p:normalViewPr>
  <p:slideViewPr>
    <p:cSldViewPr snapToGrid="0" snapToObjects="1">
      <p:cViewPr varScale="1">
        <p:scale>
          <a:sx n="87" d="100"/>
          <a:sy n="87" d="100"/>
        </p:scale>
        <p:origin x="224" y="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775"/>
    </inkml:context>
    <inkml:brush xml:id="br0">
      <inkml:brushProperty name="width" value="0.05292" units="cm"/>
      <inkml:brushProperty name="height" value="0.05292" units="cm"/>
      <inkml:brushProperty name="color" value="#FF0000"/>
    </inkml:brush>
  </inkml:definitions>
  <inkml:trace contextRef="#ctx0" brushRef="#br0">7923 7815 6964,'-9'0'589,"0"0"1,-1 0 0,0-2-388,1-2 1,-1-5 0,4-8 0,-1-5 0,-2-5 0,0-2 0,0-5 39,-1-4 0,-2 2 0,-1-8 0,0 3 0,1 0 0,2-3 0,1-4-59,-1-3 0,3-3 1,-1-2-1,3-2 1,2-2-1,1-3-111,2-1 0,2-6 1,2-2-1,5 2 1,2 1-1,3 6-52,-1 3 1,4 3 0,1 6-1,-2 3 1,-1 4 0,-2 3 41,0 2 0,0-1 0,0 1 1,0 1-1,1 1 0,-1 3 49,0 2 0,0-3-111,0 5 1,-1-1 71,-3 5 0,2-1-460,-2 1 1,3 4-398,1 0 1,-4 5 143,0-5 363,-1 6-681,5-9 0,1 10-20,-1-2 979,0-4 0,6-5 0,1-8 0</inkml:trace>
  <inkml:trace contextRef="#ctx0" brushRef="#br0" timeOffset="1">7502 7302 7788,'-2'-8'572,"-1"5"1,-1 6 0,1 6-275,1 3 1,2 5 0,2 2-1,1 2 1,3 2 0,1 1-256,3-3 1,-3 4 0,2-4 0,1-1 0,2-1 0,1-1 0,1-1-71,-1-1 1,0-2 0,0-4 0,0-3-1,0-1 72,0-3 1,1-2 0,-1-1 0,0 0 0,0-1 0,0-3 47,0-5 1,1-7 0,-1-3 0,0 0-1,-1-2 1,-2-1 43,-1-6 1,-2 2-1,3-5 1,-3 2-1,1 0 1,-2 0-338,0 4 0,2-1 1,-3 4-1,-1-2 1,2 1-1,1 1 200,1-1 0,9-8 0,-2-3 0</inkml:trace>
  <inkml:trace contextRef="#ctx0" brushRef="#br0" timeOffset="2">8554 5328 7569,'-7'6'189,"-3"-6"1,5 0-1,1-6 438,-2-1 0,-1-3 0,-6 7 0,0 4-316,-1 7 0,6 2 0,0 0-173,3-1-139,-6 0 0,5 4 0,-4 0 0,1 0 0,1 0 0,-1 0-42,0 0 0,5-1 0,-4-2 0,3-1 0,0 0 0,1 0 109,-1-1 1,1 1 0,5 4 0,4 1-44,4-1 1,2-5 0,4 0 0,1-2 0,2-3 0,-1-2-41,2-1 0,-4 0 0,2 0 0,-2 0 0,-2 0 164,0 0 1,-1 6 0,-3 3 22,-5 2 0,-2-2 1,-4 0-1,-2 0 0,-5-1 1,-3 0-1,-1-1-300,0 0 1,0-4-1,0 2 1,-1-4-703,1-1 1,0 0-1,0 0 832,0 0 0,0-6 0,-1-1 0</inkml:trace>
  <inkml:trace contextRef="#ctx0" brushRef="#br0" timeOffset="3">8699 5052 7569,'7'-13'210,"-1"0"0,-6-1 0,-1 3 0,-2 1 0,-3 2 1,0 4 195,0 5 0,1 7 0,2 8 0,-2 3 0,2 1 0,2 4-263,1 0 1,0 9 0,0 2 0,1 3 0,2 1 0,2 1 0,-1-1 0,2 1-277,3-1 1,-2-1 0,0-1 0,1-2 0,-1 0 0,2-2-1019,-2-2 1,3-8-1,-4-2 1151,1-2 0,-4-2 0,3-3 0</inkml:trace>
  <inkml:trace contextRef="#ctx0" brushRef="#br0" timeOffset="4">8962 5328 7569,'-11'2'195,"0"1"0,3 1 0,-3-1 0,0-2 2033,-2-1-2043,5 0 1,1 2 0,4 4 0,-1 5 0,1 7-1,1 4 16,2 6 0,0-2 0,0 5 0,0-4 0,2 0 0,2-2-196,5-4 0,3 1 0,1-7 0,1-5 0,2-2 0,3-6-65,2 0 1,-5-8 0,2-3 0,-4-2 0,-1-4 21,1-3 1,-7 2-1,-3-6 1,-4 1-1,-3-1 1,-4 1-1,-3 1-18,-5-1 1,-1 5 0,3-1 0,0 2 0,-2 2-615,-2 0 0,2 5 0,-3 4 0,5 4 0,4 4 670,5 5 0,3 3 0,1 1 0</inkml:trace>
  <inkml:trace contextRef="#ctx0" brushRef="#br0" timeOffset="5">9147 5381 7430,'8'0'714,"0"1"0,-1 4 0,0 3-374,4 4 0,-4 3 0,0 2 1,1 4-1,-3 1 0,3 0 1,-2 1-205,-1 2 0,4 6 1,-4-1-1,-1-1 0,0-1 1,2-1-87,1-1 0,-4-1 0,2-2 1,-4-2-1,-1-2 45,0-3 1,-1-3 0,-2-6-64,-2-7 0,-3-7 0,2-11 0,0-5 0,-1-5 0,1-4-49,0-2 1,2-1 0,4-4 0,0 1-1,0 1 1,0 4 0,0 0 125,0 4 1,1 1 0,2 2-1,3 1-39,1 3 1,2-1 0,4 5 0,0 2 0,0 2 0,1 2 0,-1 2-68,0 1 1,2 6 0,1-1 0,1 2 0,-1 2 0,-1 0-71,-2 0 0,0 6 0,-1 3 0,-3 3 0,-4 1 112,1 0 1,-6 2 0,2 2 0,-7 4 0,-2 0 0,-5 0-139,-4-2 0,2 3 0,-4-5 0,2-1 1,0-1-1136,-2-2 673,1 0 0,8-1 0,2-2-350,1-1 0,2-7 0,5-2 0,3-8 905,5-3 0,3-8 0,1-2 0</inkml:trace>
  <inkml:trace contextRef="#ctx0" brushRef="#br0" timeOffset="6">9568 5328 7262,'9'0'345,"-1"0"392,3 0 1,-4 0-1,2 0 1,1 0-415,2 0 1,1-4-1,0-2 1,0-1-1,0-4 1,0 0-216,1-2 1,-1-5 0,0 1 0,0-1 0,-1-1 0,-4-2 28,-3 1 0,1 0 0,-2 3 0,-1 0 0,-3 1-171,-4 1 0,1 2 1,-6 1-1,-1 4 1,-2 3-1,-1 4 1,0 1-121,0 0 0,-5 10 1,0 3-1,2 3 1,2 3-1,1 3 86,-1 3 1,3-3 0,2 0 0,5 1-1,2 2 80,2 1 1,2-4-1,0 0 1,4 0-1,2 0 1,2-1 92,2-2 1,1 3-1,1-5 1,2-2 0,2-4-1,0-3-374,1-2 1,-3-2 0,4-4 0,1 0 0,-1-2 268,3-2 0,8-9 0,3-8 0</inkml:trace>
  <inkml:trace contextRef="#ctx0" brushRef="#br0" timeOffset="7">9765 11433 6714,'0'-6'-795,"-1"6"772,-4 7 0,4-3-55,-4-4 108,4-5 1,1-1 0,-1 4 37,-4 5 682,4 7-329,-5-8 0,4 5 0,-1-2-230,-1 3 1,0 1 0,4 3 0,0 2 0,0 1-104,0 0 1,0-1 0,0 2 0,0 2 0,0-2 0,0-1-112,0-2 0,0 0 0,0 0 0,0 0 0,0 0 65,0 1 0,-5-1 0,1 0 0,1 0 0,2 0 18,1 0 0,0 1 0,0-1 0,0 0 1,0 0-1,0 2-49,0 2 0,0-2 1,0 4-1,-2 0 1,-1 1-1,-1 2-40,1 0 0,1-4 1,2 4-1,0-1 0,0 0 1,0-2 9,0 0 1,0-4 0,0 2-1,0-2 1,0-2 0,0 0 36,0 0 1,0 2 0,0 1 0,0 1-1,0 1 1,0 1 17,0 3 0,0-2 0,0 2 0,2 0 0,1 0-96,1 0 1,2-4 0,-3 2 0,1-1 0,1-3-1,-1 0 1,0 0-36,-1 2 0,-1-1 0,-2-3 0,0-1 83,0 0 0,0 0 1,0 0-1,0 0 0,0 1 62,0-1 1,0 1 0,0 2-1,0 3 1,0 0 0,0 2 0,1-1-55,4 4 1,-4-1 0,4 0 0,-4-1 0,0 0-54,4-1 1,-4 2 0,4-4-1,-4 0 1,-1 0 0,0-3 4,0-1 0,-1-2 112,-4 0 0,4 0 0,-4 1 0,4-1 8,1 0 0,0 0 0,0 2 1,0 2-1,0 5 0,0 3-159,0 1 0,0 1 1,0-1-1,0 0 0,0 0 1,1-1-50,4-3 1,-4 2 0,4-7 0,-4-1 0,-1-1 47,0-2 0,5 0 1,-1 0 198,-1 1 1,-2 0 0,-1 2-1,0 3 1,0 0 0,0 2-76,0-1 1,-4 2 0,0 4 0,1 1 0,1-1 0,2 0-74,0 1 0,0-1 1,0-1-1,0-2 1,0-2-1,0-2-76,0-3 0,0-6 1,2-1 123,2 1 0,-3-3 0,4 2 1,-4 1 44,-1 2 0,0 3 1,0 2-1,-1 5 1,-2 4-32,-1 5 0,-5-3 0,4 4 1,2-1-1,2-1 0,1-2 29,0-4 0,0 0 1,0-3-1,0-1 1,0-2-21,0-3 0,0-7 0,0 1-35,0 1 0,0-2 0,0 0 0,0 3 0,0 0-20,0 2 1,0 2 0,0 1 0,0 2 0,0-2 0,0 0 1,0 1 0,0-2 0,0 3 0,0-4 60,0-1 0,-1-5-469,-4-4 0,4-4 432,-4-4 0,4-4 0,1-5 0</inkml:trace>
  <inkml:trace contextRef="#ctx0" brushRef="#br0" timeOffset="8">10463 12590 6958,'-8'-5'55,"3"-4"1,-1-1 0,-3 1 0,-1 6 0,1 6 278,5 6 0,2-2 0,1 2 1,-2 1-1,-2 2 0,2 1-300,2 0 1,1 0 0,0 0 0,0 0-1,0 0 1,0 2 0,0 1 0,0 3-14,0 2 1,0 1 0,0 5 0,0 3 0,0 2-32,0 1 1,0 2 0,0 3 0,0-1 0,1-3 0,2-1-61,2 1 0,1-5 0,-4 0 1,3-4-1,-1-4 0,1-1 39,-1 1 1,0-5 0,-4 1 0,0-2 0,0-1 88,0 4 0,0-2 0,0 4 1,0 1-1,0 1 0,0 4 8,0 3 0,0 2 0,0-3 0,0 1 0,0 3 1,0 0-54,0 1 1,-4-3 0,0-3 0,1-3 0,1 0 0,2-4-65,0-1 0,2-1 1,1-5-1,1 0 1,-1 0 73,-2 1 0,-1-6 1,0 1-1,0 1 0,0 2 1,-1 3 18,-3 2 0,2 4 0,-4 5 0,2 0 0,-1 2-44,3 3 0,0-4 1,2 4-1,0-3 0,0-2 1,0-1-1,0-2-114,0-1 0,0-6 0,0 2 0,2-5 0,0-3 118,3-1 0,-1 0 0,-4 4 1,0 0 22,0 0 0,0 2 1,0 1-1,0 2 1,0-1-20,0 2 0,-1-4 1,-2 4-1,-2-2 1,3 1-49,0-2 1,2-1 0,0-2 0,0 0-4,0 0 0,4-4 101,1 0 1,-1-5 0,-4 5-1,0 1-63,0 2 1,0 1-1,0 0 1,-1-1-1,-2-2-379,-2-1 1,1-9-488,4-5 0,0-3 873,0-14 0,0 0 0,0-5 0</inkml:trace>
  <inkml:trace contextRef="#ctx0" brushRef="#br0" timeOffset="9">10239 14880 7569,'-9'7'-8,"2"-1"1,0 0 0,1 2 0,0 4-1,3 1 1,1 0 0,2 0 241,0 1 1,2-6 0,1 1 0,3 1 0,0 2 0,1 1-61,0 0 1,-2 6-1,2 3 1,0 5-1,1 5 1,2 7-124,1 8 0,3 10 1,-1 4-1,1 5 1,4 4-1,-7-33 1,0 1-75,1 1 1,1-1 0,0-1 0,0 0 0,0-2-1,0 0 1,14 32 0,-1-3 0,0-2-141,1-5 1,-1-5-1,0-2 1,1-2-1,-3 0 1,-2-1 58,-4-3 0,1 3 0,0 0 0,0 1 0,1 0 0,-1 2 158,0 1 1,3 0 0,-3-1 0,2-3 0,2-2-1,2-3 37,1-1 1,1-1 0,-1-4 0,0-2-1,1-6-101,-1-3 1,-1 1 0,-2-7 0,-1 0 0,0 0-1,0-3-74,0-1 0,-6-1 0,2 2 0,-4 2 0,-1-1 0,1 1 17,-1-1 0,0 5 0,0-3 0,0 0 0,-1 0-582,-3-3 649,2 5 0,-3-1 0,5 7 0</inkml:trace>
  <inkml:trace contextRef="#ctx0" brushRef="#br0" timeOffset="10">10160 15353 7569,'-13'7'46,"0"-1"1,0-1 0,-1-1 0,3 0 0,0 1 0,3 1 729,-3 1 0,6-6-676,0-1 0,4-5 0,1-9 0,0 1 0,1 0 1,2 0-48,1 0 1,1 0-1,-4 0 1,2-2-1,2-1 1,-2-3 15,-2-2 1,3 4 0,1-5 0,-2-2-1,0 1-33,1 1 1,-2-3-1,2 5 1,-3-2-1,1 1 1,1 2-4,1 3 0,1-3 1,-4 2-1,2 1-72,1 1 0,2 3 0,-3 2 0,1 1 0,7 8 119,-3 1 0,0 3 0,-1 9 0,0 2 0,-1 2 0,2 3-49,-1 3 0,2 3 0,5 1 0,2 1 0,2-1 0,-2 2-111,-1 2 1,2-2 0,2 4 0,0-1-1,2 0 1,-2-2-321,0-1 1,3 3 0,-5-1 0,1-1 0,-1-1 399,1-1 0,-1-1 0,-4 0 0</inkml:trace>
  <inkml:trace contextRef="#ctx0" brushRef="#br0" timeOffset="11">11647 17221 7569,'-1'-7'107,"-2"4"0,-2 6 1,2 6-1,2 4 1,1 3-1,0 4 1,0 4-1,0 4 43,0-1 0,0 7 1,0 1-1,0 3 1,0 2-1,1-2 1,2-2-280,2-1 1,5-4 0,-3 3 0,2-2 0,0-3 0,1-1-416,2-2 1,-3-1 0,-2-2 543,-1-1 0,4 0 0,-3 4 0</inkml:trace>
  <inkml:trace contextRef="#ctx0" brushRef="#br0" timeOffset="12">11831 17734 7569,'-7'6'-86,"3"-4"1,8 2 0,5-2-1,4-2 1,3 0 0,2 0 273,-2 0 1,0 0 0,0 0-1,1 0 1,0 0 0,-3 0-1,-1-2-191,0-2 0,-1 1 0,-3-6 1,-3-1-1,-2-2 0,1-3 20,-2-2 0,-2 1 1,-1-6-1,0-1 0,0-2 1,0-2 4,0 1 1,-4 1 0,-1 2 0,1 2 0,-1 2-65,1 3 0,-2 6 1,2 3-1,-5 1-104,-3 3 1,-1 7 0,1 5 0,2 3 0,1 2-1,-1 3 74,-1 0 0,2 2 1,1-3-1,3 3 0,0 2 1,1 2 113,-1 2 1,1 1 0,4 0-1,2 1 1,2 1 0,5-1 6,2 0 0,3 2 0,0-7 1,2 1-1,3-1 0,0-4-288,0-4 1,3-1-1,-3-1 1,0-2 0,2-2 238,-1-2 0,-4-2 0,3-6 0,0-3 0,3-9 0,3-6 0,-3-5 0,-2-1 0,-1-1 0,-2 0 0,-3-3 0,-1 0 0,6-1 0,2 5 0</inkml:trace>
  <inkml:trace contextRef="#ctx0" brushRef="#br0" timeOffset="13">12410 17550 7569,'-8'-4'-50,"-1"-1"1,-1 3 0,-2 0 0,-1 2 130,0 0 0,0 0 0,-1 0 0,1 0 1,0 0-1,1 2 58,4 2 0,-4 3 0,3 6 0,-3 1 0,1 0 1,0 2-135,3 2 0,3 5 0,-2-2 1,1 1-1,3-1 0,2 1-38,1-1 0,1-2 0,4-6 0,3-1 0,4-4 0,1-3-4,0-4 0,1-1 0,-1 0 0,0-1 1,0-4 10,0-3 0,-4-4 0,0-3 0,0-1 0,-1-1 1,0 1 24,-3 1 1,0 2 0,-4 0-1,2 0 112,2-1 1,0 7-78,0 3 1,-2 2 0,6 2 0,1 0-35,1 0 0,-2 2 0,0 1 0,1 3 0,2 1 0,1 3-187,0 2 0,0-1 1,-1 0-1,-2-3 1,-1 3-1,1 0-1189,2 3 1376,1-1 0,-5 0 0,-3 0 0</inkml:trace>
  <inkml:trace contextRef="#ctx0" brushRef="#br0" timeOffset="14">12779 17695 7569,'0'13'-1053,"-1"-1"1214,-4-3 0,-2 1 0,-6-6 0,1-2 0,2-5 0,2-6 88,3-3 0,0-2 0,5-2 0,0-3 1,0 0-1,0-2-53,0 1 1,0 4 0,0-3 0,0 1 0,2 0-142,2 2 0,-1 2 0,6 1 0,1 1 0,2 3-334,1 5 0,0 2 0,0 2 0,0 0 279,0 0 0,6 0 0,2 0 0</inkml:trace>
  <inkml:trace contextRef="#ctx0" brushRef="#br0" timeOffset="15">13134 17471 7569,'-8'0'148,"-1"0"0,0 2 0,2 2 0,2 5 0,4 3 0,2 1 1,2 0-1,3 0-25,1 0 0,-4-4 0,2 0 1,-4 1-1,1 0-209,2-1 1,-3 3-1,4-4 1,-2 3 98,1-3 1,-1-2 0,4-7 0,1-4 0,-1-5 0,2-4 112,-2-4 1,5-5 0,-3 2 0,2-1 0,2 2 0,-1 1 3,-3 3 1,3 1-1,-5 2 1,2 1-172,-1 3 1,-3-1 0,4 7 0,1 5 0,-3 4 0,0 7 0,1 0 0,-2 2-34,-1 2 0,6-2 1,-3 2-1,3-2 0,-1-3 1,-1-2-379,1-1 1,2-5 0,1 3 0,1-1-1,3-3 452,0-1 0,1-2 0,-5 0 0</inkml:trace>
  <inkml:trace contextRef="#ctx0" brushRef="#br0" timeOffset="16">13569 17432 7548,'0'13'174,"1"0"0,2 2 0,3 1 1,0 1-59,0-1 0,-1 1 0,-2-1 1,3 3-1,0 0 0,1 0-172,1-3 0,-4-2 0,3-1 0,-1 1 0,-1-3-1269,0-2 1325,-3-3 0,4-6 0,-6 0 0</inkml:trace>
  <inkml:trace contextRef="#ctx0" brushRef="#br0" timeOffset="17">13529 17300 7569,'-13'13'426,"1"1"0,2-1 1,3 0-343,1 0 1,3-4-1,7-2 1,5-1-85,3-3 0,7-2 0,1-1 0</inkml:trace>
  <inkml:trace contextRef="#ctx0" brushRef="#br0" timeOffset="18">13832 17445 7569,'-5'28'140,"0"0"1,-1-1 0,-2-2 0,3 0 174,-1 0 0,-3 0 1,5-2-1,1-2 0,1-2 1,2-3-1,0-2 86,0-1 0,2-7-460,2-6 0,2-7 0,6-9 0,-1-3 0,4-2 0,0-2 68,-1-2 0,-1-1 0,0 0 0,1-1 0,-1 2 0,-2 3 114,-2 5 1,1 2 0,-5 2 0,-1 1 0,1 2 37,-1 1 0,2 6 0,-2-1-184,5 3 1,3 2 0,-1 3 0,0 5 0,-3 1-69,3-1 0,-1 7 0,0-2 0,-3 0 0,1 2 0,-1 0-86,3 2 0,-4-1 1,0-3-1,0-1 1,1 0-1,2-1-199,0-4 1,-5-2 0,5-6 0,1-1 0,2-5 80,1-7 1,-1-2 0,-2-5 0,-1-1 0,-1 2 0,1-1 185,0-1 0,-5 5 0,4-1 0,-1 2 0,-1 2 446,0 0 0,0 4 0,-3 0 168,1-1 1,2 4 0,-3 0 37,1 0 1,0 6 0,-4 0-319,0 8 1,-4 3 0,0 4 0,1 1 0,1 2 0,2-2-101,0-2 0,0-1 1,2 1-1,2-3-196,5-2 1,-2 1-1,2-7 27,1-4 0,0-7 0,-1-8 1,-3-1-1,-2-1 0,1 1 93,-2-1 1,3 1 0,-2 3-1,-1 1 1,0 0 326,1 0 1,-1 6-295,6 2 1,0 11 0,4 6-1,0 5-110,0 4 1,-4 2 0,0 7 0,0 2 0,-2 0 0,-1 1-94,0 1 1,-5 1-1,3 5 1,-2-2 0,-4-2 92,-2-1 1,1 0 0,-6 3 0,1-1 0,-1-3 0,0-2 63,-1-3 0,-2-3 0,-1-2 0,1-4 0,2-2 0,1-5-114,-1-3 1,-2-7 0,-1 1 0,-2-2-1,-1-2 1,-3-2-2331,-1-2 2408,4-9 0,-15-14 0,3-6 0</inkml:trace>
  <inkml:trace contextRef="#ctx0" brushRef="#br0" timeOffset="19">15464 17498 7110,'0'13'-258,"-2"0"0,-1 0 0,-1 0 0,0 0 258,-2 1 0,4-1 0,-4 0 0</inkml:trace>
  <inkml:trace contextRef="#ctx0" brushRef="#br0" timeOffset="20">15424 17616 8555,'-7'-13'0,"3"0"0,1 1 366,-2 3 1,4-2 0,-4 2-1,2-3-310,-1-1 0,3 0 0,-4 0 0,4-1 0,1 1 1,0 0-1,0-2 0,1-2 0,4-5 0,3-3-28,4-1 1,1 0-1,0-2 1,1-1 0,-1-2-1,0 3 20,0 5 0,0-1 0,-1 7 0,-2 2 0,-1 5-284,1 6 1,2 4 0,1 4 0,0 5 0,0 2-1318,0 3 1553,7-1 0,0 0 0,6 0 0</inkml:trace>
  <inkml:trace contextRef="#ctx0" brushRef="#br0" timeOffset="21">15911 17169 7569,'-1'7'186,"-2"-4"1,-3-5 0,-1-2 0,-2 0 105,2-2 0,-5 3 0,3-4 1,-3 1-1,-1 3 0,0 1-75,0 2 0,0 6 1,0 4-1,-2 5 0,0 4 1,-1 3-191,0 6 1,9-2 0,-6 5 0,2-3-1,4-2 1,3 0-176,2 0 1,2-5-1,2-5 1,2-4 0,5-5-1,3-1-93,1-3 0,0-2 0,0-2 1,0-2-1,-1-3 0,-2-3 327,-1-5 0,-5 0 1,4-3-1,-1 2 0,-1 2 121,0 0 1,0 0-1,-2 0 1,3 0-1,2-1-88,0 1 1,-2 4-1,3 2 1,-1 0-144,1 0 0,2 4 1,1-2-1,0 4 0,1 1-15,-1 0 1,0 7 0,0 5 0,0 4 0,0 1-235,0 2 0,1 0 1,-1 5-1,0-4 0,-1 1 1,-2-2-876,-1 0 1,-2 0 1147,2-2 0,2 4 0,-3 5 0</inkml:trace>
  <inkml:trace contextRef="#ctx0" brushRef="#br0" timeOffset="22">16293 16656 7569,'0'-14'-187,"0"1"1,-2 0-1,-2 1 753,-5 4 1,2 2 0,0 7 0,-1 4 0,2 3-303,1 4 0,0 7 0,5 5 0,0 6 0,0 8 0,0 5 0,0 0 1,0 1-196,0 0 1,5 4-1,0-2 1,3-1 0,1 0-1,-1-2-568,1-2 1,0-6 0,3 0 0,-2 0-1,-3 0-10,-1 0 0,4-6 0,-3 2 0,2-5 0,-1-2 0,-1-4 509,0-1 0,2-1 0,4-5 0</inkml:trace>
  <inkml:trace contextRef="#ctx0" brushRef="#br0" timeOffset="23">16214 17129 7569,'-6'13'132,"5"-4"1,-4 0-1,4 1 1,1 2-1,1 1 1,4 0-1,3-1 1,6-2-1,2-3 1,3 1-1,1-2 75,3-1 1,2 0 0,2-5-1,-1 0 1,0-2 0,-1-1-227,-3-1 0,1-6 0,-4 1 0,2-1 0,1 0 0,0-1 75,0-3 0,-6 1 0,1-6 0,-2 0 1,-2-3-1,-1-3 24,-3-2 0,-3 3 0,-6 0 0,0 2 0,0 0 0,-2 0-58,-2 0 0,-4 6 1,-5-1-1,0 2 0,0 2 1,0 1-7,0 4 1,-5 2 0,0 6 0,2 0 0,2 1 0,1 4-15,-1 3 0,6 6 0,-1 2 0,0 3 1,2 0-1,2 1 5,4 1 0,1 0 0,0 6 0,0 1 1,1 1-1,4 3 172,4 2 0,2 1 0,4 4 0,2-1 0,5-1 0,3-4-48,2-1 0,-1-5 0,0-7 0,1-1 0,-1-3 0,0-3-512,0-4 1,1-3-1,1-7 1,1-5 0,2-7-764,-2-8 1,3-4 1143,-1-1 0,-1-12 0,-3-3 0</inkml:trace>
  <inkml:trace contextRef="#ctx0" brushRef="#br0" timeOffset="24">12700 14222 7451,'-6'7'178,"-1"-1"0,-6-6 0,0 0 0,-1-2 1,3-2-1,0-5 0,4-2 0,0-3 0,1 1 1,0 0-1,3 0 310,2 0 1,1-6 0,1-2-1,4 1-516,3 2 0,0 10 0,0 3 0,1 5 0,0 5 0,0 3-28,1 4 1,-3 7 0,1 3-1,-3 4 1,-2 3 32,-1 2 0,-2 4 1,0-4-1,0-2 0,0-1 1,-2-3 29,-2-3 0,3-3 0,-5-8 0,1 0 0,-1-4 19,-1-1 1,3-2 0,-5-5 0,-1-4 0,-1-3-88,3-4 1,-3-6 0,6-1 0,-1 0 0,0 0-1,3 2 68,2-2 0,1 4 1,0-2-1,0 2 0,0 2 1,0 0 131,0 0 0,0-1 1,0 1-1,1 2 0,2 0 1,3 4 48,1 1 0,2 2 0,4 4 0,0 0 0,0 1-161,1 4 0,-1 6 0,-2 8 1,-2 0-1,-3 2-96,0-1 1,-5 1 0,2 2 0,-4-2 0,-5-2 0,-1-3-44,-4-2 1,-2 2 0,-3-1 0,-1-5 0,0-2 0,3-6 146,1 0 0,0-4 0,-1 0 0,3-4 30,2-2 0,3-2 1,5-6-1,-2-3 0,-2-1 1,2-4-42,2-1 1,5 3 0,2 0 0,1 1-1,4-1 1,0 1-7,3 2 0,3 2 0,1 3 0,-2 3 0,0 2 0,0 3 103,1 0 0,1 5 0,-5-2 0,-1 6 1,-2 6-1,-3 2-10,-1 2 1,3 1 0,-5-1 0,-1 1 0,-1 2 0,-2 2-143,0-2 0,0-1 0,0-2 0,-2 0 0,-1 0-1355,-1 0 1386,-6-5 0,-3 3 0,-8-3 0</inkml:trace>
  <inkml:trace contextRef="#ctx0" brushRef="#br0" timeOffset="25">12950 14209 7569,'-13'7'62,"4"-1"1,2-5-1,-1 2 1,1 1 0,-3-1-1,0 0 1,-1 0 0,4 3-1,0 1 504,0 4 0,4 5 1,-3 1-1,1 1 0,1-1 1,1 1-286,2-2 1,2 3 0,5-1 0,7-4 0,8-2 0,5-5 0,5-1 8,4-3 0,4-2 0,5-2 1,4-3-1,5-4 0,4-1-112,4 1 0,4-3 1,1-5-1,-1-1 1,1-1-1,1-1-166,4-3 0,-35 10 0,1 0 0,3-2 0,0 1 1,1 1-1,0-1 0,1 1 0,1 1-46,0 0 1,0 0-1,0 3 1,0 0-1,2-1 1,0 0 0,-2 1-1,1 0 1,0 1-1,0 0 1,-1-1 0,0 1-47,-1 1 1,0 0-1,31-2 1,-4-3-1,-4 3 1,3-1 143,-1 2 0,-6-5 1,-5 3-1,-5-3 1,-6 1-1,-2 0 10,-5 3 1,-12 0 0,-1 0 0,-5 2 0,-4 1 0,-2 0-98,-6-3 1,4 5 0,-5-3 0,1 1 0,-2-3 0,-2 0-384,0-1 1,1 0-1,-5-4 1,0 0-1,0-2 1,0-2-4002,0-5 4407,-6-3 0,-1-7 0,-7-2 0</inkml:trace>
  <inkml:trace contextRef="#ctx0" brushRef="#br0" timeOffset="26">15714 13432 7569,'-8'6'120,"-3"-3"1,3 6 0,0 0 0,0-1 0,3 1 0,2 1 0,1 2-1,4 1 1,1 0 0,1 1 0,0-1 35,2 0 0,-3 2 1,4 1-1,-1 1 0,-3 1 1,-1-1-1,-2 1-272,0-2 0,4-2 1,0 0-1,1-3 105,1-2 1,-1-5-1,6-8 1,-4-6-1,0-6 1,-1-6 61,0-3 1,3-3 0,-3-1 0,0-3 0,1 0 75,0 0-1,-2-4 1,2 6 0,0 1 0,-1 1 0,0 3 624,-3 3 0,-2 3-507,-1 6 0,0 7 1,0 7-1,0 11 1,2 10-1,1 7-330,1 6 1,6 3 0,-1 0 0,1-1-1,0-3-169,-1-2 0,0-3 1,4-6-1,0-2 1,1-4-1,-1-5-105,0-6 0,0-5 1,0-2-1,-1-4 1,-2-5 297,-1-6 1,-6-4-1,1-5 1,-2 1 0,-2 4-1,0 0 262,0-1 0,0 5 1,0-2-1,1 4 1,2 1 152,1 0 0,2 5 0,-1 4-354,3 2 0,4 4 0,1 2 1,0 4-1,1 0-41,-1 1 1,1-2 0,2 4 0,2-3 0,-2 3 0,-1 2-155,-2 4 0,0-2 0,0 4 1,-1-2-1,-2 1 0,-1 0-605,1 1 0,0-9 0,1 3 801,-3-1 0,1-1 0,4 2 0</inkml:trace>
  <inkml:trace contextRef="#ctx0" brushRef="#br0" timeOffset="27">16451 13209 7569,'0'-6'429,"0"6"-199,0 7 1,0 6 0,1 5 0,2 4-1,2 3 1,-3 2-113,0 4 1,-2 1-1,0 5 1,0-4-1,0 0 1,1-4-512,4-1 0,-2-8 0,4-2 393,-1-4 0,4-6 0,-3-3 0</inkml:trace>
  <inkml:trace contextRef="#ctx0" brushRef="#br0" timeOffset="28">16438 13011 8281,'0'14'130,"-2"-1"1,-1 1 0,-1 2 0,1 2 0,1-2-1,2-1-80,0-2-50,6 0 0,2 0 0,5 0 0</inkml:trace>
  <inkml:trace contextRef="#ctx0" brushRef="#br0" timeOffset="29">16793 13196 7569,'0'26'55,"0"2"0,0-1 1,0 1-1,0-4 1,1-4-1,2-4-88,2-1 0,4-6 0,-4-2 0,3-1 108,2-3 1,2-9-1,-1-6 1,0-6 0,-3-1-1,1-1 172,-2 0 0,4 3 1,-6-2-1,3 2 1,1-1 103,-2 2 0,5 2 0,-5 1 0,2-1-72,-1 1 1,-3 4-1,4 2 1,1 0-112,2 0 0,-4 4 0,0 0 1,-1 6-1,0 5 0,2 6-109,-2 3 0,5 4 0,-5 5 0,2 0 0,0-1 0,0 0-148,-2 1 0,3-7 0,-4 6 0,1-3 0,4-3 0,-1 0-812,-1-3 1,2-1-1,-2-2-1686,3 0 2587,-5-6 0,5-1 0,-5-6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805"/>
    </inkml:context>
    <inkml:brush xml:id="br0">
      <inkml:brushProperty name="width" value="0.05292" units="cm"/>
      <inkml:brushProperty name="height" value="0.05292" units="cm"/>
      <inkml:brushProperty name="color" value="#FF0000"/>
    </inkml:brush>
  </inkml:definitions>
  <inkml:trace contextRef="#ctx0" brushRef="#br0">12818 10262 6508,'-8'0'304,"-1"-2"1,-1-2-1,-2-3 1,0-2-1,2 2 1,1 1-1,0 1 1,1 1-1,-1 0 1,0-1 159,2-1 1,-5 3 0,3-5 0,-2-3 0,-2 1-1,-1 0-319,1 1 1,4 0 0,1-4 0,-3 1-1,0 2 1,-2 1-78,-1-1 1,1-1-1,0-3 1,0 1 0,0 2-70,0 2 1,-1-1 0,1 4 0,-1 0 0,-2 0 0,-2 2 93,2-2 1,1 4 0,2-2 0,0 2 0,0 2-1,-2 0 1,-1 2-51,-1 2 1,-1-1 0,3 6 0,-1 1-1,-1 2 1,1 1-97,1 0 0,0 0 0,-1 2 0,0 1 0,2 2 0,2-2-37,2-2 0,-5-2 0,6-2 0,-2-1 0,-3 1 0,1 2 87,0 1 1,4 0 0,1 0-1,-1 2 1,0 1 0,0 2 11,-1-2 0,3 3 0,-2 0 0,-1 0-63,-2 0 1,3 3-1,0-3 1,-1 1 0,-1 4-1,-1-1-12,3-1 1,-3 1 0,5-4 0,-2 2-1,2 2 1,1 2 57,3 1 0,-3-4 0,2 0 0,1 2 1,0 0-1,0 3 21,-1-1 1,-1 0 0,5 1 0,-1-1-1,-2 2 1,-1 2 1,-1-2-1,4 4 1,-2-1 0,-2 1-1,3 0 13,0 1 0,2-1 0,0-3 0,0 2 0,2-2 0,0-1-14,3-2 1,4-1-1,-4-2 1,1-2-1,2-1-21,-1 1 1,-3-4 0,4 4 0,-1-2 0,0-2 0,2 1 33,-2-1 0,5 5 0,-3-4 0,1-2 0,0-2 1,-1 1 33,1 3 1,2-5 0,0 1-1,-2-3 1,-1-1 0,1 1-15,2 3 0,-4-1 0,1 0 0,0 0 0,0-1 1,0-2 27,1-1 0,-3 0 1,2 4-1,1-2 0,0 0 1,1-4-12,-3-1 1,1 3 0,4-5 0,0-1 0,1-2 0,-1-1-32,0 0 0,2 0 0,1 0 0,1 0 0,-1 0 0,0 0-11,2 0 1,-4-1-1,4-2 1,-3-1-1,-2-1 1,0 1 9,0-1 1,0 0 0,0 2 0,1-2 0,-1 2 22,0 2 0,0-1 1,0-1-1,0-1 1,-1 0-5,-3-2 0,3 3 1,-4-6-1,4-1 1,0-2-1,-2-1-21,-1 0 0,0 0 0,4-2 0,0-1 1,0-1-1,0-1-25,0-1 1,-4 3-1,0-5 1,1 2-1,0 2-5,-1-2 1,1 3-1,-4-5 1,2 2-1,0 2 1,1-1-1,-2 1 72,-1 1 0,0 1 0,-2 2 0,4 0 1,1 0-1,-1-1-64,3 1 1,-4-4-1,2-1 1,-1 2 0,1 0-1,0 0-24,1-2 1,-2-1 0,-1 3 0,0-3 0,-1 0 0,0-1 81,-3-1 1,3 4-1,-2-4 1,-1 2-41,-2 3 1,4 2-1,-1 0 1,-1 1-1,0 0-49,1 0 1,-2 0 0,4 0 0,-2 0-18,1-1 0,3 1 0,-3 0 1,-2 0-1,0 0 0,-1 0 176,3-1 0,-1-3 0,-4-1 0,0 2 0,0 2 0,0-1 57,0-2 0,0 2 0,0-3 0,0 4-208,0 1 1,0-1 0,0 1-1,0 0 1,0 0 0,0 0-71,0 0 0,-4-1 1,-1 1-1,1-1 0,0-2 116,-1-2 0,-1-1 0,4 3 0,-3-2 0,1 2 1,-1 2-1,1 1 55,1-1 0,-3 6 1,2-1-1,1-1-127,1-2 0,-2-1 1,0 0-1,-1 0 1,1-1 7,-1 1 0,-3 0 0,3 0 0,1 0 0,-2-2 0,-1-1 92,-1-1 1,-2-1 0,4 5 0,1 0 0,-3 1-2,1 3 0,4-3 0,-3 5 1,2-2-139,-1 1 0,0 0 1,2-2-1,-2 1 0,1 1 30,-2 0 0,3-3 1,-6 2 1,-1-3 0,3 5 0,-1 1 1,1 2-1308,0-1 0,4-1-251,-2 2 1,4 1-1,2-6 1607,4-1 0,2-8 0,6-2 0</inkml:trace>
  <inkml:trace contextRef="#ctx0" brushRef="#br0" timeOffset="1">12529 9788 7970,'0'-9'154,"0"1"0,0-3 0,0 0 0,0-3 0,0 0 0,1-4 0,2-4 0,3-4 0,1-5 93,4-4 1,0-3 0,3-1 0,-1-1 0,0-1 0,1-1-89,4-2 0,-2-1 1,5 2-1,-1 0 1,-1 0-1,2 1 1,-1-1-205,3 0 1,1-1 0,-1 6-1,-1 3 1,0 3 0,0 1-548,0 0 1,-4 0 0,3 7 0,1 0-1,0 2 1,-1-1 591,-2-2 0,4-7 0,-2-2 0</inkml:trace>
  <inkml:trace contextRef="#ctx0" brushRef="#br0" timeOffset="2">13332 8288 7569,'-2'-7'152,"-1"4"0,-1 6 0,1 6 1,2 2-1,1 3 0,1-1-144,3 0 1,2 0-1,4-1 1,-1-2 0,1-1-606,2 1 1,-3-3 596,0 2 0,0 0 0,4 4 0</inkml:trace>
  <inkml:trace contextRef="#ctx0" brushRef="#br0" timeOffset="3">13437 8275 6913,'-7'2'1663,"2"2"-1385,4 5 0,1-2 0,0 2 0,0 1-369,0 2 1,6-3 0,1-1 0,2 1 0,0 0 0,1-2 90,1-1 0,3 4 0,-1-2 0</inkml:trace>
  <inkml:trace contextRef="#ctx0" brushRef="#br0" timeOffset="4">13740 8630 8336,'1'8'231,"4"-4"0,3-2 1,4-4-1,1-1 0,-1-3 1,-2 0-106,-1 1-156,-6-6 0,4 8 0,-4-5 0,1-3 0,-1 0-26,-1-2 0,-2-1 0,0 1 0,0 0 0,0 0 0,0 0-73,0 0 0,0-5 0,0 1 1,-2 1 227,-2 1 0,-3 8 0,-7 2 1,1 4-1,0 1-43,0 0 0,1 6 0,2 2 0,1 3 1,1 0-1,-1 1-62,0 3 1,5 2-1,-4-1 1,1 3 0,0 2-1,-2 2-16,2 2 1,-1 1 0,5 1 0,-1 0 0,1 3 0,2 0 237,1-1 1,1-2 0,2-5 0,3-3-1,1-2 1,3 1-99,2-2 0,1-7 0,2-5 0,1-2 0,1-2 0,1 0-340,1 0 0,-3-2 0,5-2 1,-1-4-364,1 1 1,-1-9 584,2 3 0,3-9 0,-5 1 0</inkml:trace>
  <inkml:trace contextRef="#ctx0" brushRef="#br0" timeOffset="5">14108 8262 7569,'-7'-6'315,"-5"5"52,11-5 544,-11 6-209,11 0-589,-5 0 0,6 1 1,0 4-1,0 3 343,0 4 1,0 3 31,0 2 1,0-1-120,0 6 1,0 5-140,0 3 1,0 3-48,0-3 1,1-1-108,4 7 1,-3-3 63,7 2 0,-4-1-549,3-3 1,1-4 324,4 4 0,1-3-1018,-1-2 0,-5 0-360,1 1 0,0-1 245,4 0 1217,-6-5 0,5 4 0,-5-5 0</inkml:trace>
  <inkml:trace contextRef="#ctx0" brushRef="#br0" timeOffset="6">13911 8722 8403,'4'-8'285,"2"-1"1,1-1 0,4-1 0,0 1-1,4 1 1,1 1-11,2 0 0,1-3 1,-3 2-1,3-1 1,0-1-1,0 3 0,-2-1-285,2 2 0,-3-5 1,5 5-1,-2-1 1,-3 2-1,-2 2-267,0 0 0,-1-1 0,0 5 0,0 0 1,0-1-1,0-2-1908,1-1 2185,-1-1 0,0 5 0,0 0 0</inkml:trace>
  <inkml:trace contextRef="#ctx0" brushRef="#br0" timeOffset="7">14424 8446 7569,'6'-7'1905,"-5"1"-846,5 6-751,-6 0 0,-1 0 0,-4 0-198,-3 0 0,-4 4-39,-1 1 158,0 11-272,-1-7 1,6 11 69,-1-2 0,2 2-137,-2 6 0,3 1 19,6-1 0,0-4 0,0-2 1,1 1-227,4-1 1,1-4 156,2 2 1,4-5-28,-3-4 1,-2 1-70,2-5 87,0-1 1,4-4 28,0 0 1,-6-7 104,-2-7 1,1 1 38,-2-4 1,0-4 171,-4-1 1,2 3-21,2 2 0,-2-2-79,2 1 0,-2 1 102,-2 4 1,4 4-9,0 0 0,1 5 69,-5-5-140,0 6 0,1-3 32,4 6 1,-3 2-5,7 2 1,-4-1-5,3 6 0,-3-1-140,4 6 1,-5 3 49,5 1 1,-2-1-986,2-4 465,2 1 325,-3-1 0,4 0-1476,-4 0 1637,4 0 0,-5 0 0,6 0 0</inkml:trace>
  <inkml:trace contextRef="#ctx0" brushRef="#br0" timeOffset="8">14793 8209 7569,'0'-5'245,"0"5"1,0 7 0,0 5 0,0 2 0,0 2 0,0 3 0,0 0-209,0 0 0,0 5 0,0-4 0,0 2 1,0-1-1,0-2-513,0-3 1,4-2 0,0-1-1,-1 1 476,-1-1 0,4 0 0,1 0 0</inkml:trace>
  <inkml:trace contextRef="#ctx0" brushRef="#br0" timeOffset="9">14964 8288 7545,'0'13'570,"0"1"0,-2 0 0,-1 2 0,-1 3 0,1 0-460,1 0 0,2 5 1,0-4-1,0 1 0,0-2-110,0 0 0,-5-5 0,-3 5 0</inkml:trace>
  <inkml:trace contextRef="#ctx0" brushRef="#br0" timeOffset="10">8331 9828 7569,'-5'-14'68,"1"1"0,1 0 0,2 0 1,1 0-1,0 0 0,0-1 1,0 1-1,0 0 0,0 0 0,0 0 1,0 0-1,-2 0 0,-1-1 298,-1 1 0,-6 0 0,1 0 0,-3 0 0,-3 0 0,-1-1-236,-1 1 1,-7 0 0,2 0-1,-2 0 1,-3 0 0,1 0-93,0-1 0,-2 3 1,-3 0-1,-4 4 0,-4 1 1,-4 3 7,-1 2 0,-4 1 0,3 0 0,-2 1 0,-1 4 0,-1 4-8,1 2 0,6 4 0,-2 1 0,3 3 0,1 1 1,2 2-1,3 0-54,5 0 1,3-4 0,5 2-1,3 1 1,2-2-105,-1 0 0,1 0 1,5-2-1,2 4 1,1 1-1,0 0 61,2 1 1,-3 3 0,4 5 0,0 4 0,-1 4 93,-1 5 1,4 3-1,-5 7 1,-1 3-1,-2 3 1,-1 2-45,0-1 0,1-1 1,2 1-1,3-4 1,1-3-1,3-3-23,1-2 0,2-4 0,2-7 0,2-1 0,7-5 55,5-4 0,4-1 0,8-9 0,1-2 0,3-1 1,2-2 190,2 0 0,3 0 0,0-1 0,0-4 0,1-3 0,1-4-38,3-1 0,0 0 0,7 0 0,3-3 0,0-4-177,0-6 1,5-8 0,1 1-1,1-3 1,-1-5 0,-2-1-40,-2-4 0,-2 0 1,-1-8-1,-1-1 1,0-4-1,-4 1 110,-4 0 1,-5-5 0,-4 2 0,-4-4 0,-5 0 0,-2-1 92,-2 1 0,-11-1 0,1 0 0,-5 2 0,-4 1 0,-1 2-129,-2-1 1,0 2 0,0-1-1,-2-2 1,-1-1 0,-1-2-249,1 0 0,-3 2 0,0 3 0,0 4 1,-1 3-1,1 3 151,0 3 0,-4-1 0,1 5 0,-2 3 0,-2 3 1,-1 5-1,1 1 1,-6 1 0,-3 7 0,-4 0 0,-3 4-387,-2 1 0,-5 2 0,2 4 0,-1 1 0,1 4-2452,2 3 2901,1 4 0,-1 1 0,-2 0 0</inkml:trace>
  <inkml:trace contextRef="#ctx0" brushRef="#br0" timeOffset="11">7962 8407 7569,'0'-6'180,"0"6"0,0 7 0,0 6 0,0 3 0,0 3 0,0 3 0,0 5 0,0 3 0,2 4-109,2 3 1,-1 1-1,4 1 1,-1 0 0,-2 1-1,1-2-472,-1-3 0,2 2 0,-1-7 0,2 0 0,2-3 401,-1 0 0,1-7 0,4-1 0</inkml:trace>
  <inkml:trace contextRef="#ctx0" brushRef="#br0" timeOffset="12">7831 8815 7569,'-8'-2'86,"4"-2"1,2-5-1,4-1 166,2 1 1,4-3-1,5 3 1,0-2-1,2-2 1,2-1-1,5 0-173,3-4 0,-3 4 1,0-4-1,1 4 1,1 0-1,-1 3-184,-1 2 1,-5-3 0,4 5 0,-2 0 0,-3 2-1,-1 4-179,-2 1 0,0-5 0,0 1 199,0 1 1,-4 2 0,0 1 0,1 0 90,2 0 0,-4 5 1,0 4-1,-2 3 1,-2 3-1,0 1 24,1 1 1,-1 2 0,-4-3 0,2 3 0,1 0-351,1 0 1,5-1 0,-3-5 0,-1 0 319,1 0 0,5 0 0,-4 1 0</inkml:trace>
  <inkml:trace contextRef="#ctx0" brushRef="#br0" timeOffset="13">8186 8407 7569,'-7'-8'745,"-5"1"-834,3 3 0,5 4 0,4-2 0,7 7 0,5 1 89,1-1 0,0 6 0,0-4 0</inkml:trace>
  <inkml:trace contextRef="#ctx0" brushRef="#br0" timeOffset="14">8489 8630 7569,'5'14'-87,"-2"-1"0,5 0 1,-1 0 425,0 0 1,-4-4 0,2 0-40,-4 1 1,1-4-256,2-2 0,-3-8 0,4-6 1,-2-5-54,1-3 0,-1-1 0,4 3 0,1-3 0,-3 0 1,3 0-1,-2 3-8,-1 2 0,4 0 1,-4 1-1,-1 2 20,2 2 1,-3 0 77,6 9 1,-6 4 0,1 13 0,-3 0 0,-1-1-68,0-1 1,2-2 0,1 2 0,3 1 0,-1 1 0,3-2-287,-1-5 0,-3-4 0,5-6 140,1 0 0,1-2 1,-1-2-1,-3-5 1,-1-2-1,-2-4 134,2-3 0,-4 4 1,2-4-1,-1 4 1,0 0-1,1 1 219,-1 0 1,-1 4-174,-2 1 1,1 5 0,4 0-7,3 6 1,4 4-1,1 6-131,0 0 0,-1 0 0,-2 1 0,-1-1-111,1 0 0,2 0 0,0 0 0,-2-1 0,-1-2 0,1-1 8,2 1 1,-3-4 0,-1-2-1,3-2 1,0-4 0,2-2 194,1-5 0,-6-7 0,1-3 1,1 0-1,2-1 106,1-1 0,-4 1 0,-2-2 0,1 3 0,-3 1 141,1 1 1,3-1-1,-5 5 1,-1 0-1,-1 0 1,-2 0-109,0-1 1,-2 3 0,-1 0 0,-2 4 0,-3 0-384,-2 0 0,3 4 1,-2-2 118,-1 4 0,-2 7 0,-1 2 1,1 6-1,3 2 373,5 1 1,-2 2-1,2-3 1,1 2-1,3-1-73,4 2 0,-1-4 0,6 4 0,1-1 0,2-1 0,1-2 0,0-4-245,0-2 1,6-6 65,3 1 0,3-2 0,1-2 0</inkml:trace>
  <inkml:trace contextRef="#ctx0" brushRef="#br0" timeOffset="15">9831 8065 8942,'-7'6'140,"-1"1"0,5 6 1,-1 2-1,0 2 0,-1 7 1,1 3-1,1 4 1,2-3-1,1-2 0,0-3 1,0 2-1,0-1 1,1-1-1,3-1 0,5-1-315,3-2 0,0-2 0,-2-2 1,-1 1-1,1 1 0,1-1-2182,3-1 2357,-7 4 0,5 1 0,-5 7 0</inkml:trace>
  <inkml:trace contextRef="#ctx0" brushRef="#br0" timeOffset="16">9660 8473 8211,'-7'-6'403,"1"3"1,6-6 0,1-1-111,4-2 1,2 3 0,6 2 0,2 0 0,1 1-1,1-1-225,-1-1 1,5 4 0,-1-4-1,2 1 1,-1 1 0,-1 0 0,-1 4-193,0 0 1,-1 2-1,-5 0 1,0 0 0,0 0-1,0 0-421,1 0 0,-1 0 0,0 0 545,0 0 0,6 0 0,2 0 0</inkml:trace>
  <inkml:trace contextRef="#ctx0" brushRef="#br0" timeOffset="17">10292 8130 9921,'0'14'36,"0"-1"1,0 1 0,0 2 0,0 3 0,0 0 0,1 2 0,2-2-1,1 1 1,-1-1 0,0 0 0,0-1 0,2-1-37,-3 1 0,6 5 0,-1-2 0</inkml:trace>
  <inkml:trace contextRef="#ctx0" brushRef="#br0" timeOffset="18">10226 8367 7569,'-8'0'364,"1"0"0,6 0 0,1 0 0,6 0-149,4 0 1,4-1 0,3-2 0,0-2 0,1 3-1,-1-1 1,1 0-498,-2-2 0,3 1 1,-2 2-1,1 0 0,-1-3 1,2 1-1560,2-2 1841,1-1 0,4-7 0,0 1 0</inkml:trace>
  <inkml:trace contextRef="#ctx0" brushRef="#br0" timeOffset="19">10634 7959 7569,'9'0'750,"-1"2"1,1 2 0,0 5-322,0 3 0,-5 7 0,3 3 0,-1 4 0,-1 3 0,-1 3 0,0 1-507,-1-1 0,3 3 0,-1-3 0,-1 0 0,0 2 0,2-2-1967,1 0 2045,-4-1 0,9-5 0,-5 0 0</inkml:trace>
  <inkml:trace contextRef="#ctx0" brushRef="#br0" timeOffset="20">6778 10551 7569,'-5'-9'93,"1"1"1,-5 3 0,3-2 0,0 0 0,-1-1 0,0 0-1,-2-1 1,0 1 0,1 1 0,-3 0 0,0-3 0,-3-2-1,1-1 1,0 0 212,0-1 1,0 1 0,-2 0 0,-1 0-1,-3 1 1,-1 2-294,-4 1 1,-2 6 0,-3-1 0,-4 4-1,0 4 1,-5 7-57,-5 5 0,1 10 1,-6 11-1,-2 5 1,-3 8-1,26-24 1,-1 2 41,-1 0 1,1 1-1,-3 2 1,0 1 0,3-3-1,1 2 1,1-1 0,1 1-1,1-1 1,2 1 0,1 1-1,1-1 100,0 1 1,1 0-1,-10 33 1,4-2-1,6-3 1,7 0 0,8-2 53,7 0 1,10 4-1,10-5 1,6-3-1,8-4 1,8-6-32,12-4 1,11-12-1,-27-16 1,2-3 0,2-2-1,1-3 1,2-2 0,1-2-1,1-3 1,0-3-114,4-4 0,-1-2 0,-1 0 1,0-2-1,1-4 0,-1-1 1,-3 0-1,-1-1 0,-4-2 1,0-2-1,-4 0 0,-1-1-70,-3-1 0,-1-2 0,-4-2 1,-2 0-1,-2 0 0,-3 0 1,-2-1-1,-3-1 0,-2-2 1,-3-1-1,8-35 50,-9-2 1,-6 2 0,-10 5-1,-7-3 1,-12 1 0,-10 0-9,14 34 0,-2 2 0,-19-27 0,-1 4 0,1 8 0,-1 8 0,-1 5-120,-3 9 0,3 0 0,-2 10 0,0 3 0,1 4-304,-2 4 1,-4 9 0,5 7 0,5 8 442,6 3 0,-2 9 0,1 0 0</inkml:trace>
  <inkml:trace contextRef="#ctx0" brushRef="#br0" timeOffset="21">6067 13709 7569,'-1'-19'171,"-4"-3"1,-1-5 0,-2-2-1,2-4 1,1-4 0,1-5 0,1-4-1,2-3 1,1-3 0,0-2-1,1-1 1,2-4 0,3 1 0,1-2 1702,3 0-1925,2 4 1,1-6 0,0 5-333,1 1 0,0-2 1,2 2-1,3 2-658,2 0 1041,1 10 0,4-19 0,0 9 0</inkml:trace>
  <inkml:trace contextRef="#ctx0" brushRef="#br0" timeOffset="22">5778 12380 7569,'-9'0'182,"3"-2"1,3-2 0,7-5 0,5-2 58,6-3 0,7 0 0,0-4 0,2-4 1,4-3-1,2-1-14,0 0 1,5 0-183,-4-1 0,4 2 0,-4 2 0,-2 3-2,-1 1 0,-3 1 1,-2 3-1,-1-1 0,0-1 1,0 1-160,0 1 0,-6 6 0,1 0 0,0 1 0,-1 0 0,1 4-23,-1 3 1,-1 1 0,-2 1 0,0 3 0,-1 7-1,-2 6 139,-1 9 1,-6 4-1,1 8 1,-2 3-1,-2 1-83,0 3 0,0-4 1,0 5-1,0-3 83,0 1 0,0 0 0,0-4 0</inkml:trace>
  <inkml:trace contextRef="#ctx0" brushRef="#br0" timeOffset="23">5304 14301 7569,'-6'7'67,"4"5"1,-3-5-1,0 2 1,1 0-1,1 1 1,1 1-1,4 3 1,1 0-1,3 2 1,1 3-1,2 2 1,0 2-8,-1 2 1,1 1-1,3 1 1,-2-1-1,-3-1 1,1-2-1,-3-2-250,1-2 1,-1-6 0,-4-6 0,2-3 131,1-5 0,1-11 1,-4-11-1,2-6 0,2-6 1,-1-3 152,2-2 1,-3 1-1,6 1 1,-1 1 0,1 4-1,0-1 33,1 0 0,2 5 1,1 0-1,0 4 0,-1 4 1,-2 2-98,-1 3 0,-5 8 0,5 3 0,1 5-32,2 5 0,-3 3 0,-1 8 0,3 3 1,-1 2-1,0 1-31,-1-2 1,-2 5-1,4-3 1,-3 3-1,3 1-126,0 1 1,-2-5-1,0-2 1,1-1-1,0-3 1,0-1-533,-1-2 1,-4 0 689,3 0 0,1 0 0,4 0 0</inkml:trace>
  <inkml:trace contextRef="#ctx0" brushRef="#br0" timeOffset="24">5883 14301 7569,'0'13'149,"0"0"0,1 0 0,4-1 0,3-3 33,4-5 0,6 2 1,-1-2-1,1-1 0,-1-3 1,1-3-178,-2-1 1,-1-6-1,-2 1 1,-2-3 0,-2-1-1,-4-2-43,-4-2 0,-1 2 0,0-4 0,-1 2 0,-4-1 0,-4 1-237,-2-2 1,-7 4 0,1-3 0,1 4 0,-1 2 0,1 2 153,-1 1 1,-2 6 0,3 0 0,-2 6 0,1 6 0,1 4 206,2 5 1,0 2 0,8 6 0,0 1 0,0-1-1,3 0 68,2 1 0,7-1 0,4 2 0,6 1 0,6 2 1,1-2-234,-1-1 1,5-3 0,-3-2 0,6-3 0,-1-2 78,-1-6 0,4-5 0,2-7 0</inkml:trace>
  <inkml:trace contextRef="#ctx0" brushRef="#br0" timeOffset="25">6238 14024 7569,'0'14'-125,"0"0"1,0 4 0,2 2 329,2 1 1,-1 3 0,4-2 0,1 2-1,-1-1 1,2-2 0,-1-1-186,1 1 0,0-5 0,4 0 1,0-5-1,0-3-86,1-2 0,-1-2 0,-2-5 0,0-4 0,-4-5 0,-1-5-65,-3-2 0,3-7 1,-2 4-1,-1-2 0,-2 1 125,-1 2 0,0-2 1,0 3 110,0 2 0,2 7 1,2 6-44,5 6 0,3-1 0,2 3 0,2 0 0,2-1 0,0-1-43,1-1 1,-5-2 0,4 0-1,-4 1 1,-1 2 0,1 1-14,-1-1 1,0-3 0,-1-4-1,-4-5 67,-3-3 1,-4-5 0,-1-2-1,0-2 1,0-3-80,0-6 0,0 3 0,-1-4 0,-2 3 0,-1 3 1,1 2-1,1 2 6,2 2 0,-6-10 0,-1 1 0</inkml:trace>
  <inkml:trace contextRef="#ctx0" brushRef="#br0" timeOffset="26">5896 15195 7569,'-9'-9'136,"0"2"1,1 3 0,2 5 0,4 8-1,7 7 1,2 6 0,5 4 0,2 2 21,4-2 0,4 8 0,-3-8 1,1 1-1,4-2 0,-1-5-240,-1-1 1,1-6 0,-5-6-1,0-1 1,-1-4 0,-1-5-42,-4-6 1,-5-3-1,-7-1 1,-1-1-1,-2-2 67,-2-2 0,-3-4 0,3 5 1,1 0-1,-1 3 0,1 1 70,1 0 1,3-1 0,3 1 0,3 0 0,1 1 0,3 2 42,2 1 0,1 6 0,0-1 0,2 3 0,3 2 0,2 3 89,1 5 1,-1 3 0,-4 0 0,2-2 0,-2-1-1,-2-1 49,0 0 0,-6-2-194,1-6 1,-10-6 0,-1-5 0,-4-5 0,-2-6-169,0-2 0,-2-1 1,6 1-1,-1 2 0,1 0 1,-1 2-1,3 2-637,0 4 1,4 1 803,2 0 0,3-1 0,6 1 0</inkml:trace>
  <inkml:trace contextRef="#ctx0" brushRef="#br0" timeOffset="27">6593 15143 7569,'14'-5'137,"-1"1"1,0-5 0,0 3 0,0-1 0,2-3 0,0-2 17,-2-1 1,3-5 0,-7 1 0,1-1 0,-1 1 0,-5-1 0,-3 1-196,-1-2 0,-1 4 0,-3-3 0,-7 4 1,-3 1-41,-4 0 0,-5 1 1,2 3-1,-1 5 0,2 2 1,-1 4 46,1 2 1,4 3-1,-2 7 1,4 0-1,2 2 1,3 3 47,5 2 1,2-4-1,2 5 1,0 0 0,2 0-1,4-2-36,7-1 1,1-1 0,7-5 0,-1 0-1,1 0 1,2-1-203,2-3 0,1-3 1,1-6-1,-1 0 1,0-2 222,1-2 0,-1-3 0,0-7 0</inkml:trace>
  <inkml:trace contextRef="#ctx0" brushRef="#br0" timeOffset="28">6909 14708 7569,'0'15'213,"0"1"0,0 3 0,0 2 0,2 2-31,2 2 1,2 1 0,4 1 0,-1-1 0,1-1 0,2-3-155,1-5 1,0 2 0,0-1-29,1-2 0,-1-2 0,0 0 0</inkml:trace>
  <inkml:trace contextRef="#ctx0" brushRef="#br0" timeOffset="29">6830 14537 7569,'-5'-7'833,"2"1"-651,-6 6 1,7 0 0,2 2 0,9 1 0,6 3-183,2 1 0,7 2 0,-4 4 0</inkml:trace>
  <inkml:trace contextRef="#ctx0" brushRef="#br0" timeOffset="30">7370 14577 7569,'-19'7'386,"3"3"0,-5-4 1,2 0-1,3 1 1,2-1-144,1 0 0,-1 4 1,1-1-1,1 3 1,2 1-1,3 2 0,0 1-363,-1 1 1,5 2-1,-1-3 1,3 3-1,1 0 1,1 0-1,3-1-123,5 1 0,3-9 0,1 2 0,2-5 0,1-4 0,1-1 90,-1-2 1,-1-6-1,-2-3 1,0-3 0,-1-2-1,-2-2 196,-1-2 0,-6-4 1,1 3-1,-2 0 0,-2 0 252,0 3 1,0 6 0,0 1-81,0-1 0,4 5 1,2 5-1,1 9 1,4 6-1,0 4-178,2 1 0,5 1 0,0 2 0,-2-1 1,0 1-113,1 2 1,-4 2 0,2 0 0,-6 3 0,-3 2-33,-3 1 1,-2 2 0,-1 5 0,-1-1 0,-4 1 0,-5-1-37,-6 1 1,0-2 0,-6-2-1,-2-2 1,1-3 0,-2-5-217,-1-3 0,7-8 0,-7-2 1,2-7 358,4-5 0,-5-12 0,4-4 0</inkml:trace>
  <inkml:trace contextRef="#ctx0" brushRef="#br0" timeOffset="31">7475 14051 7569,'0'13'98,"0"0"1,0 6 0,0 1-1,2 2 1,2 2 0,5 2 95,3 3 1,1 8 0,1-3 0,2 1-1,2 0 1,-2 0 0,0-2-200,2-2 0,-5 1 1,1-1-1,-3 0 1,-3-1-250,0 1 0,2-5 0,-4-5 0,0-2 93,0-3 1,4-9 0,-3-8-1,2-11 1,0-8 201,1-5 1,-3-2 0,2 1 0,0 0 0,0 1-1,-1 2 254,3 1 1,-6 10 0,1-1-111,0 1 0,-4 9 0,2 6 1,-3 10-1,1 6 0,1 5-177,1 0 1,5 1-1,-5-1 1,1-4 0,1 1-1,2-2-600,4 0 0,1-8 0,0-6 592,1-4 0,-1 5 0,0 1 0</inkml:trace>
  <inkml:trace contextRef="#ctx0" brushRef="#br0" timeOffset="32">7949 13867 7569,'-9'13'46,"0"0"0,7 6 0,-1 3 0,4 3 0,5 1 0,3 2-66,5 2 1,-1 0 0,6 3 0,-1 1 0,0-2 0,-1 2-235,2-1 1,-4-4-1,2 2 254,-2-3 0,-2 4 0,0 2 0</inkml:trace>
  <inkml:trace contextRef="#ctx0" brushRef="#br0" timeOffset="33">7923 14274 7569,'0'-8'490,"0"-1"0,0 4 0,0-3 0,1-1-160,4 2 1,2 1 0,6 4 0,0-1 0,0-1 0,2 1-1,1 0 1,2-1-357,-2-5 1,4 2 0,2-4 0,1-2 0,1-3 25,-2 0 0,0-4 0,4-1 0</inkml:trace>
  <inkml:trace contextRef="#ctx0" brushRef="#br0" timeOffset="34">10292 12051 7569,'-8'-13'25,"2"0"0,2-1 0,-2 3 0,0 1 0,-1 2 0,1 1 0,-1 1 0,0 2 280,-4 5 0,5 5 0,2 9 0,3 2 0,1 7 0,0 5-160,0 6 0,5 6 1,4 6-1,4 7 1,4 4-1,2 5 1,1 1-1,5 4-161,-11-33 0,1 0 0,14 32 0,-11-32 0,-1 0 0,1-1 0,0-1 0,17 32 0,0-4-524,1-4 0,2-9 1,0-5-1,-1-5 540,-2-3 0,0-12 0,5 2 0</inkml:trace>
  <inkml:trace contextRef="#ctx0" brushRef="#br0" timeOffset="35">9884 12354 7569,'-6'-14'126,"-3"1"1,-1 0 0,1 0 0,5 0-1,2-2 1,4-1 0,2-3 0,5-1-1,2-5 1,4-3 119,3-3 0,1-4 0,4 3 0,-1 0 0,1-2 0,1 2-263,-2 0 1,1 1-1,-5 6 1,-2 2-1,-2 3 1,-2 1-3,-3 2 0,3 4 0,-5 3 0,2 3 0,-1 1 104,3 3 1,2 3 0,3 6-1,1 6 1,1 5 39,1 4 1,-4 5-1,4 5 1,-2-1 0,2 1-1,0 1-375,0 2 1,0-5 0,-3 2 0,2-4 0,-1 0 249,2-1 0,2 0 0,5 1 0</inkml:trace>
  <inkml:trace contextRef="#ctx0" brushRef="#br0" timeOffset="36">10568 13840 7569,'-13'0'30,"0"5"1,-1 0 0,1 3 0,2 2 0,0 2 0,3 1-1,-3 0 1,0 2 0,-2 1 0,1 3 0,2 0 0,1 1 0,0-1 221,2 0 0,-1 5 0,6-3 0,-3 4 0,4 0 0,2-1-254,4-3 0,5-4 0,-1 0 1,4-2-1,3-4 0,3-2-66,1-4 1,-2-5-1,2-5 1,-1-5 0,-3-6-1,-1-6-23,-2-3 0,-1-3 1,-3-1-1,-5-3 1,-3 0-1,-1-2 115,0 1 0,-5 3 0,-3 1 1,0 4-1,-1 5 0,-1 1 37,-2 3 1,-1 1 0,-1 3 0,1 2-1,0 3-207,0 1 0,1 3 0,2 7 0,1 5 0,1 4 0,-1 5 146,0 4 0,0 3 0,-4 1 0</inkml:trace>
  <inkml:trace contextRef="#ctx0" brushRef="#br0" timeOffset="37">10831 13459 7569,'-1'-9'1633,"-4"0"-1499,4 6 1,-9 5 0,5 11 0,1 7 0,-1 7-1,1 2-133,1 2 1,2 9-1,1 0 1,1 1-1,2 0 1,3-2-107,1 1 0,-2 4 1,3-1-1,3 0 1,0-2-1,3-3-568,-1-3 0,0-3 673,0-6 0,0 1 0,0-1 0</inkml:trace>
  <inkml:trace contextRef="#ctx0" brushRef="#br0" timeOffset="38">11226 13498 7569,'-20'6'82,"1"-3"1,7 6 0,2 1-1,2 2 1,1 1-105,0 0 1,2 0 0,-2 2 0,1 2 0,3 5 0,2 3 81,1 1 1,0 2-1,0 1 1,1 3 0,2 1-1,3-1 18,1-3 1,2-1 0,6-3 0,1-3-1,1-6 1,1-6-128,1-6 0,-3-4 0,4-4 1,-1-6-1,-4-6 0,-3-8 5,-3-5 1,-7-5 0,3-4 0,-4 0 0,-1 0 185,0-3 1,0-1-1,-1 1 1,-2-1-1,-3-4 1,-1 0-1,-3-4 5,-2-1 1,-1-2 0,-1 2 0,1 3 0,0 4 0,0 4-1594,0 5 1446,6 3 0,-5 6 0,5 0 0</inkml:trace>
  <inkml:trace contextRef="#ctx0" brushRef="#br0" timeOffset="39">10594 14906 7569,'0'17'-49,"0"1"1,0-1-1,0 4 1,2 2 0,1 5-1,3 0 1,1 1 0,3-3-1,2-2 1,1-7 0,0-2-1,0-2 1,0-1 0,1-3-52,-1-5 1,0-3 0,-1-2-1,-2-3 1,-3-7 0,0-3 103,1-4 0,-5-4 0,1 3 0,-2-1 1,-2-2-1,0 0 117,0 0 1,0 4 0,0-2 0,0 0 0,0 1 0,0 0-2,0 2 0,0 3 0,1 1 1,2 0 22,1-1 1,7 7 0,-3 4 0,4 6 44,1 6 0,0 3 1,1 2-1,-1 2 0,0 2 1,0-2-54,0-2 0,0-2 0,-1-2 0,-2-2-137,-1-2 1,-2-4 0,2-6-1,-5-6-125,-2-6 1,-2-2 0,0-7 0,0-2 0,0 0 0,0 2-203,0 4 0,0 3 0,0-4 329,0-1 0,-6-2 0,-1-2 0</inkml:trace>
  <inkml:trace contextRef="#ctx0" brushRef="#br0" timeOffset="40">11371 14682 7569,'0'7'390,"0"-12"0,0-9-450,0-7 0,-2-3 0,-1 5 0,-2 0 0,-1-1 0,-2 1-17,1 0 0,-2 1 0,-4 6 0,0 4-1,0 3 0,0 5 0,-1 5 0,3 3 0,1 6 0,1 2 44,-1 1 0,-1 7 0,1-2 0,3 1 0,1 0 0,3-2 92,2-2 0,2 3 1,3-3-1,5 0 1,4 0-1,3-3 33,2-2 0,1-2 0,-1-3 1,3-5-1,3-2-159,-2-2 1,3 0 0,-3-2 0,1-2 0,0-6 0,-1-6 67,2-6 0,-5-3 0,0-2 0</inkml:trace>
  <inkml:trace contextRef="#ctx0" brushRef="#br0" timeOffset="41">11529 14366 7569,'-5'21'245,"1"-2"1,1-2 0,2 2 0,1 0-22,0 0 1,0 0 0,0-2 0,0 2 0,1 0 0,3 1-259,5 0 1,3-3-1,0 0 1,-2-2 0,-1-2-1,1 0-603,2 0 0,1-4 0,0-2 637,0-1 0,0 4 0,0-2 0</inkml:trace>
  <inkml:trace contextRef="#ctx0" brushRef="#br0" timeOffset="42">11858 14274 7569,'-21'6'335,"2"-4"0,6 2 0,1-1-127,4 1 0,0-2 0,5 4 1,-1 0-1,1 2 0,2 5-385,1 5 0,0 2 0,0 7 0,1 1 0,2 1 0,1 3 15,-1 2 0,0-10 1,0 1-1,2-4 0,-1-7 81,2-3 1,-3-1 0,4-7-1,-1-5 1,-2-7 84,2-7 1,-4 0-1,2-6 1,-3 0-1,-1 1 1,0 0 116,0 2 0,0 2 1,0 3-1,2 1-89,2 0 0,4 6 1,5 4-1,0 6-26,0 6 0,-4 7 0,-2 4 0,0 3 0,-1 5 1,2 1-1,-3 4 101,1 2 0,-1 3 1,-4 0-1,2-2 1,1-1-1,-1 0-17,-1-1 1,-2 0 0,0-5-1,0 0 1,-2-3 0,-2-2-358,-5-1 1,-2-4-1,-3-1 1,1-4-566,0 0 832,-6-7 0,4-1 0,-4-6 0</inkml:trace>
  <inkml:trace contextRef="#ctx0" brushRef="#br0" timeOffset="43">11423 14090 7569,'-7'0'332,"3"5"1,7 0-333,1 3 0,6 0 0,-2 6 0</inkml:trace>
  <inkml:trace contextRef="#ctx0" brushRef="#br0" timeOffset="44">12002 13893 7569,'-5'13'117,"3"0"1,-2 0-1,2 2 1,2 2-1,0 5 1,0 5-1,2 2 1,2 2-1,5-1 1,1 1-1,0 1 1,-1 0-1,1 0-266,2-2 0,1-1 1,0 0-1,1 2 0,-3-2 149,-2-1 0,3-2 0,-5 1 0</inkml:trace>
  <inkml:trace contextRef="#ctx0" brushRef="#br0" timeOffset="45">11976 14511 7569,'0'-13'194,"0"0"0,0 0 0,2 1 1,2 3-15,5 5 1,2-2-1,4 0 1,3 0-1,4-1 1,2 1-207,3 0 0,-1 0 0,-1 4 0,-2-3 0,-1 1 0,0-1-527,-1 1 553,-2 0 0,0-2 0,1-2 0</inkml:trace>
  <inkml:trace contextRef="#ctx0" brushRef="#br0" timeOffset="46">13463 13709 7569,'5'13'20,"-1"0"1,-1 2-1,-2 2 1,1 5-1,1 4 1,1 4-1,-1 2 1,-1 1-1,-2 2 1,1-1-1,2-3 1,1-5 0,-1-4-1,0-4-45,2-4 1,-2-8 0,4-7-13,-1-11 1,-2-7 0,-2-9-1,1-3 1,1-4 0,-1-3 0,0 0-1,0 2 54,1 1 1,2 5 0,-3 0 0,1 3 0,1 5 125,0 5 1,-3 2-1,4 4-96,0 2 0,-5 4 0,5 10 0,-2 4 1,2 4-1,0 3-1,0 1 1,4 7 0,-3-2 0,2 3 0,-2-1 0,1-2-68,-1-4 0,2-3 0,4-2 0,0-2 0,0-2-45,1-4 1,-1-4 0,-2-2-1,0-4 1,-4-5 0,-1-5-54,-3-2 0,3-2 0,-2 3 0,-1-2 0,-2 2 63,-1 1 1,5-2 0,1-1-1,1 4 1,3 2 0,2 3-1,1 0 76,0 2 0,0 1 1,0 6-1,1 0 1,-1 0-1,0 0 23,0 0 1,-1 6 0,-2 3 0,-1 3 0,0 1 0,-1 0 9,1 0 1,-6 5-1,3-1 1,-2-1-167,1-1 0,3 2 1,-2 1-1,0-2 1,1-1-1,1-2 113,2 0 0,2 0 0,1 0 0</inkml:trace>
  <inkml:trace contextRef="#ctx0" brushRef="#br0" timeOffset="47">14213 13511 7569,'8'6'-145,"2"1"1,-6 7 0,-1-1 0,-1 0 246,-2 0 0,4 5 0,1 1 1,-3 1-1,0 5 0,-2 3 1,0 2-54,0 0 0,4-3 1,1-2-1,-2-3 1,-2-3-1,-1-1-276,0-1 1,5 1-1,-1-5 227,-1 0 0,-2 0 0,-1 0 0</inkml:trace>
  <inkml:trace contextRef="#ctx0" brushRef="#br0" timeOffset="48">14187 13406 7569,'-7'0'-117,"7"6"1,7 1-1</inkml:trace>
  <inkml:trace contextRef="#ctx0" brushRef="#br0" timeOffset="49">14464 13695 7569,'0'18'42,"0"0"0,0-1 0,0-4 0,0 0 0,0 1-134,0-1 1,0 0 0,0 0 77,0 0 1,1-5 0,3-6-1,4-6 1,0-9 84,1-8 0,-1 1 1,2-3-1,0-4 1,3-2-1,3 0 84,0 1 1,-1 2 0,-2 1 0,-1 1 0,-2 4-33,-1 1 1,-2 6 0,3 6 0,-2-1 0,-1 2-47,0 1 1,-4 2-1,3 7 1,-2 6-1,2 5-50,2 2 0,-5 7 1,2-2-1,0 3 0,1 1 1,-1 2-150,1 2 1,0-3 0,-3 2-1,3-4 1,0 0 0,0-2-669,-3 2 0,2-6 790,0-2 0,5-2 0,-3-2 0</inkml:trace>
  <inkml:trace contextRef="#ctx0" brushRef="#br0" timeOffset="50">14937 13603 7569,'0'14'46,"0"-1"0,0 0 1,0 0-1,2 0 0,1 0 169,1 0 1,5 1-1,-3-1 1,0 0 0,1-1-1,-1-2-128,0-1 1,4-6-68,-1 1 0,1-10 1,-1-7-1,-5-8 1,-1-3-1,0-3-97,1 1 1,5 3 0,-3-1-1,0-1 1,1 2 0,-1-2 76,0 0 0,4-7 0,-3-1 0</inkml:trace>
  <inkml:trace contextRef="#ctx0" brushRef="#br0" timeOffset="51">15543 13406 7569,'0'-13'8,"0"4"0,0 0 0,-2-1 0,-2 0 0,-5 1 0,-3 5 0,-1 1 0,0 0 0,0-2 480,0 3 1,0 0-1,-1 1 1,1-2-1,0-2-440,0 2 0,6 3 1,1 3-1,1 3 1,1 3-1,1 4-153,2 3 1,1 8-1,0-2 1,0 2-1,0 3 1,1-1-136,3 0 1,-1-1 0,6-3 0,1-4 0,2-4 0,1-2 119,0-3 0,2 1 0,1-6 1,2-1-1,-1-1 0,1-2 190,-1 0 1,5-5-1,-3 1 1,0 0 0,0-1-1,-1 1 221,1 1 1,-9 1-1,3 2 1,-1 2-199,0 2 0,-5 4 0,-3 5 0,-2 0 0,-4 0-123,-2 0 0,-3 0 0,-8 0 0,-1 1 1,-3-1-1,-2-2-94,-2-2 0,1 1 1,-3-4-1,-3 0 1,1 1-1,0-1-333,5 0 0,-1 3 1,5-5 456,2-1 0,-4-1 0,-1-2 0</inkml:trace>
  <inkml:trace contextRef="#ctx0" brushRef="#br0" timeOffset="52">17056 13117 7569,'0'13'65,"0"1"1,0 4 0,0 2 0,0 4 0,0 1 0,0 2 0,0 3 0,0 2 0,0 3 0,0 1 0,0 1 108,0-2 1,2-1 0,2 2-1,3-2 1,2-1 0,0 0-391,1-1 1,3-2 0,3-3 0,2-1 0,-2 0 0,-1-1-1150,-2-3 1365,0 3 0,0-4 0,0 5 0</inkml:trace>
  <inkml:trace contextRef="#ctx0" brushRef="#br0" timeOffset="53">17201 13617 7569,'1'7'301,"4"-3"1,4-2-76,2-2 0,8 0 1,3 0-1,2 0 1,-1-2-1,-1-1-129,1-1 0,-4-5 0,0 3 0,-1-1 0,-1-3 0,0-2-106,-3-1 1,-1 0 0,0 0 0,-1-1-1,-2 0 1,-1-2-41,1-2 1,-2-4-1,-1 3 1,-1 0-1,-3 0-5,-2 3 0,-1-3 1,0 2-1,-1 1 1,-4 1-1,-3 3 23,-4 3 1,-1 4 0,0 5 0,-1 0 0,1 1 20,0 3 1,-4 10 0,-2 8 0,0 2 0,-2 3 0,2 1-37,0 2 0,2 4 0,3 5 0,3 1 0,0-2 0,4-2-1,1-1 0,2-2 1,4-1-1,1-6 1,5-3-1,6-4-69,4-5 1,7-3-1,-1-6 1,3-2-1,2-2 1,-1-1-60,0 0 1,0-1 0,1-4 0,-2-5 0,-2-5 0,-2-4 13,-2-1 1,-2 2 0,-4-4 0,-1-1 0,-2-2 0,-3-1 177,-1 0 0,0-1 0,-3 1 1,3 0-1,0-1 0,1 1 189,0 0 1,-2 5-1,2 4 1,-1 2 0,-2 2 139,2 0 1,-3 4-251,6 0 1,-6 8 0,0 1-1,-6 8 1,-6 7-44,-3 3 0,-1 4 1,1-5-1,2 1 0,1-1 1,1 1-13,0-2 1,3-2-1,5 0 1,0-1-144,0 0 0,1-6 1,3-2-1,5-4-9,3-1 0,-3 0 0,-1 0 1,3 0 66,0 0 1,3 0 0,-1-1 0,-2-4 0,0-4 0,-3-1 69,3 1 1,-4-2-1,2 3 1,-1 0 0,1 0-23,0 3 1,0 0-1,3 7 1,-2 2 0,-1 5-55,1 2 1,1 0 0,3 0 0,-1 3 0,0-3 0,0-1-212,0 1 1,-1 0-1,-2 1 1,-1-3 208,1-5 0,-4-5 1,-2-7-1,-1-6 1,0-5-1,2-5 385,-2 0 0,0-3 0,-1 0 1,4-3-1,2 0 0,2 0 76,2 3 0,1 2 0,0 1 0,0 4 0,0 1 0,0 3-286,1 1 1,-1 2 0,0 1 0,-1 2 0,-2 3 0,-1 1-744,1 3 1,-3 2 0,2 1-1526,1 0 2145,2-6 0,-5 4 0,-1-4 0</inkml:trace>
  <inkml:trace contextRef="#ctx0" brushRef="#br0" timeOffset="54">18451 13182 7569,'-7'2'1165,"2"2"1,8-1-1075,2 6 1,5-5 0,-3 5 0,2 1 0,-2 2 0,1 3-11,-1 2 1,-3-2 0,4 4 0,-2 0 0,-3 1 0,-2 1-391,-1-4 0,0 2 0,0 0 0,0 0 0,0 0-623,0-3 1,0-5 931,0-3 0,-6 1 0,-1 4 0</inkml:trace>
  <inkml:trace contextRef="#ctx0" brushRef="#br0" timeOffset="55">18306 12972 7569,'-20'0'368,"2"0"0,4 0 1985,1 0-2601,-1 0 1,9 6 0,5 1 0,7 0 247,5-2 0,7 2 0,1 0 0</inkml:trace>
  <inkml:trace contextRef="#ctx0" brushRef="#br0" timeOffset="56">18464 13301 7569,'-8'0'33,"0"-2"1,2-2-1,5-5 1,4-3-1,6-1 250,2 0 1,-2 6-1,-2 1 1,1 2 0,-1-2-193,3-2 1,-2 6 0,-1-4-1,0 1-63,1 1 0,-1-2 1,3 3-1,-1-1 0,1 1 1,2 0-4,1-1 0,0 2 0,0-1 0,0 6-35,1 6 0,-6 4 0,0 3 0,-2 2 0,-4-1 0,1 1-78,2-1 0,-4 5 0,4-3 1,-4 0-1,1 0 0,0-3-109,3-1 0,4 2 0,-5 1 1,0-3-1,2-4 0,2-2 197,-1 1 0,5 2 0,-5 1 0</inkml:trace>
  <inkml:trace contextRef="#ctx0" brushRef="#br0" timeOffset="57">18925 13077 7569,'-6'-7'542,"-1"5"-377,0 10 0,1 2 0,6 12 1,0 1-1,0 2 0,0 1-137,0 1 1,0-1-1,0 0 1,0-1-1,0-1 1,1-4-339,4-1 0,-4-1 310,3-5 0,4 6 0,-1 1 0</inkml:trace>
  <inkml:trace contextRef="#ctx0" brushRef="#br0" timeOffset="58">18807 12906 7569,'-6'-12'-35,"-2"2"276,1 1 1,3 6-1,8-1-1636,5 3 1395,3 6 0,1 3 0,0 5 0</inkml:trace>
  <inkml:trace contextRef="#ctx0" brushRef="#br0" timeOffset="59">19122 13143 7569,'0'19'-107,"0"-4"1,0 4 0,0-2 0,0 1 0,0-2 383,0-2 0,0-1 1,-1-1-1,-2-2-192,-1-1 1,-1-7 0,5-2 0,0-8 2,0-3 1,0-3 0,0 0-1,2-2 1,2-3 0,3-2 3,1-2 0,3 2 0,-2 0 0,3-1 1,1 1-1,-1 4-54,-4 2 1,4 2 0,-3 1-1,1 2-55,-1 1 0,1 8 0,-4 1 0,0 7 1,0 5 20,-3 1 1,0 6-1,0 3 1,1 1-1,0 2 1,1-2-230,-1 1 0,5 4 1,-3-8-1,1 0 1,3-1-1460,2 0 1684,7-4 0,-4 4 0,4-6 0</inkml:trace>
  <inkml:trace contextRef="#ctx0" brushRef="#br0" timeOffset="60">19544 13169 7569,'8'-22'-157,"1"2"1,1 1 0,1 3-1,-1 1 419,-1 2 1,-5 0 0,3 0-53,-1 0 1,-3 1 0,-6 5 0,-3 7 0,-1 7-144,-3 5 0,-6 1 0,-2 1 1,2 2-1,3 2 0,3-1 5,1 2 0,6-4 1,-1 3-1,2-4-89,2-1 0,6-4 0,3-2 1,2-1-1,3-3 14,-1-1 1,0-8-1,0-3 1,0-4-1,0-3 1,0-2-80,1 2 0,-3 2 173,-2 0 1,-3 9-1,-6 5 1,0 8-1,0 8 1,0 8-45,0 5 1,0-1 0,0 4 0,1-1 0,2 1 0,3 0-71,2 0 0,-4 3 1,3-3-1,-1 1 0,-3 0 1,-2-2-18,-1-3 1,0 1 0,-1-9 0,-3 1 0,-7-4 0,-3-3-55,-4-6 1,-5 3 0,1-7 0,-3-1 0,-3 0 0,-1 0-674,-2 1 767,-5 6 0,2-8 0,-5 4 0</inkml:trace>
  <inkml:trace contextRef="#ctx0" brushRef="#br0" timeOffset="61">20333 13156 7569,'-13'0'67,"0"0"1,0-1 0,0-2 0,1-3-1,2-1 1,2-4 0,2 0 0,2-3-1,0 1 1,-1-1 238,2-4 1,2-2-1,2-7 1,2 1 0,3 0-1,1 1 1,2 1-301,-1 3 0,3 4 1,-2 0-1,1 2 0,0 4 1,-1 0-296,1 3 1,2 0 0,1-2 0,2 3 0,1-1 0,3 1-146,2-3 1,0 3 0,6-2-1,-1 0 434,0 2 0,1-5 0,-1 5 0</inkml:trace>
  <inkml:trace contextRef="#ctx0" brushRef="#br0" timeOffset="62">20715 12761 7569,'7'-13'517,"-2"0"-301,-4 0 1,-7 6 0,-3 2-1,-4 4 1,-3 2 0,-3 5-94,-1 7 1,2 0 0,-2 6 0,1-1 0,3 1 0,1 0-100,2 0 1,1 3-1,2-5 1,2-1-1,3-1 1,2-2-182,1 0 0,2 1 1,2-3-1,2-2 1,5-5-1,4-2 10,5-2 0,-4 0 0,5-2 1,-1-2-1,-1-5 0,-1-2 137,-1-3 1,-2 1 0,-1-1 0,-2-2 0,-1-2 0,0 2 156,-2 1 1,3 7-1,-4-1 1,1 0 0,4 0-1,0 2-67,2 1 1,-4 0 0,0 3 0,1-1-94,2 1 1,1 3 0,0 3 0,-1 3 0,-2 1-185,-1 3 0,-2 2 1,4 1-1,-4 0 1,-1 0-1,-2 1-1494,2-1 1691,-5 0 0,11 0 0,-5 0 0</inkml:trace>
  <inkml:trace contextRef="#ctx0" brushRef="#br0" timeOffset="63">21175 12327 7569,'0'-13'0,"0"0"0,-1 0 357,-3 0 1,1 1 0,-6 3-141,-1 5 1,2 4-1,1 6 1,1 7 0,3 9-1,2 7-106,1 6 1,0 2 0,0 1 0,0 0 0,0 3 0,0-2-358,0-2 1,1 1-1,2-5 1,2 2 0,-1-1-1,0-1-507,1 1 1,1-5 0,-3 1 752,1-7 0,0 2 0,-4-5 0</inkml:trace>
  <inkml:trace contextRef="#ctx0" brushRef="#br0" timeOffset="64">20978 12656 7569,'0'-7'82,"1"0"1,4 4 0,4-2 230,2 2 0,8 0 1,3 0-1,3-1 1,0 1-1,-2 2-37,-1 1 1,0 0-94,5 0 1,-1 0-187,0 0 0,-4 4-11,0 0 0,-1 1-73,1-5 0,-3 0 29,-6 0 0,4 0 102,1 0-44,-1-6 117,2-1 1,-3-12-63,6-3 0,-6-7-82,2-2 69,2 0-2,-5-1 0,4 3 100,-6-6 1,-4 5-60,0 0 0,-6 6 113,1 2 0,-2 11 125,-2-2-116,0 2-309,0-2 1,-6 6 73,-3 2 0,-3 5-190,-1 5 1,-4 2 103,-1 6 0,-5 0 29,1 1 0,-2 5 1,1 3-1,1 2-7,-1 3 1,-1 3 358,2 1 0,3 1-139,6-1 0,6-3 189,2 2 1,5 3-108,5-3 1,6-3-209,7-5 0,4-5 11,-5 5 1,5-6-1,-3 2 1,0-5-18,0-4 1,3 1 0,-4-4 0,-2-1-1,0 1-353,2-3 0,-4-1 1,4-2-1,-4 0 0,0 0 361,-1 0 0,0 0 0,0 0 0</inkml:trace>
  <inkml:trace contextRef="#ctx0" brushRef="#br0" timeOffset="65">19149 14116 7569,'-13'2'74,"-1"2"1,3 7-1,0 3 1,3 7 0,-3 2-1,0 5 1,-2 0 0,-2 1-1,-1 0 1,-2 2 0,2-2-1,2-3-382,0-4 1,7 2 0,3-7 0,1-1 307,-2-1 0,-2-2 0,-6 0 0</inkml:trace>
  <inkml:trace contextRef="#ctx0" brushRef="#br0" timeOffset="66">18820 14274 7569,'8'-8'121,"1"-1"1,3 0-1,3 2 1,4 2-1,1 4 75,3 1 0,2 0 1,2 1-1,-1 4 1,0 3-1,-1 4-236,-3 1 1,1 2-1,-4 1 1,0 2 0,0-2-1,-2-2-561,-3-1 1,-5-1 0,0-2 600,1-1 0,2 0 0,1 4 0</inkml:trace>
  <inkml:trace contextRef="#ctx0" brushRef="#br0" timeOffset="67">19122 13919 7569,'-5'-7'142,"3"2"0,-2 10 1,2 4 3,2 2 1,0 8-1,0 3 1,2 5 0,1 3-1,2 5 1,1 3-119,0 2 1,4-5-1,-2-2 1,0 1-1,0-2 1,-1 0-541,0-2 0,-4-4 512,2-4 0,2 3 0,0-5 0</inkml:trace>
  <inkml:trace contextRef="#ctx0" brushRef="#br0" timeOffset="68">18938 14248 7569,'7'-6'303,"5"5"1,-3-5-1,3 1 1,2 0-19,4-3 1,1 5 0,4-2-1,-1 0 1,0 1 0,0 1-274,0 1 0,-2 1 1,4-2-1,-4-1 1,-1 1-1,-1 1-1043,1 2 1031,-5-6 0,11-7 0,-4-7 0</inkml:trace>
  <inkml:trace contextRef="#ctx0" brushRef="#br0" timeOffset="69">20702 13919 7569,'-2'-7'-283,"-2"2"0,-5 4 0,-3 1 484,-1 0 1,4 0-35,1 0 0,5-1 0,-2-4 22,4-4 1,-1 4 0,-1-1 0,-2 1 0,-3 1 0,-2 0-15,-2-2 1,-1 4-1,0-2 1,0 2 0,0 2-135,0 0 0,4 2 0,0 2 0,-1 5 0,-2 3-105,-1 1 0,0 0 0,0 2 0,-1 1 1,1 3-1,0 1-5,0 4 1,0 2 0,0 3 0,1 2 0,3-2 0,5-1 18,2-2 1,2-1 0,2-3-1,2-5 1,5-3 32,3-6 1,2-2-1,2-6 1,3-1-1,2-4 1,1-3 99,-2-4 1,5-9 0,-4-3 0,-1-9-1,-2-3 1,-5-5-14,-4 0 1,1 0-1,-6 2 1,-1-1-1,-1-1 1,-2-1-72,0-2 1,0 0 0,0 5 0,0-1 0,0 2 0,-2 3-40,-2 4 0,2 5 1,-2 4-1,1 5-723,-1 2 763,2 8 0,-10 7 0,5 7 0</inkml:trace>
  <inkml:trace contextRef="#ctx0" brushRef="#br0" timeOffset="70">20899 13932 7569,'-12'2'69,"2"1"1,4 1 0,5-1-1,7-2 1,5-1 0,5-1-1,2-2 1,0-3 125,1-1 0,-5-2 0,4-3 0,-4 2 0,-2 1 0,-2-1-253,-1-1 1,-6 2 0,1-1-1,-2-4 1,-4-2 0,-1 0-17,-1 2 1,-6-1 0,1-1 0,-3-2 0,1 2-1,0 2 26,3 0 1,-1 6 0,-4 0-1,0 3 1,-1 2 75,1 1 1,4 2 0,2 2 0,1 2 0,3 5-136,2 2 0,1 8 1,0 2-1,0 1 0,1 0 1,4 1-72,4 2 0,2 1 1,4 1-1,1-2 0,3-2 47,1-1 0,-2-6 1,4 1-1,1-2 1,1-3-1,-2-3 65,-5-5 1,2-3 0,-1-1-1,-2 0 117,-2 0 0,-2-5 0,-3-4 0,-5-3 0,-2-1 0,-2 0 99,0 0 1,0-5-1,0-1 1,0-1 0,0-4-1,1-1 45,4-1 1,2 1 0,5 2-1,-2 1 1,0-2 0,2 1-127,-1 1 0,6 3 0,-9 6 0,3 0 0,-1 1 0,-3 2-75,-1 1 0,4 6 1,-1-1-1,3 1 1,1 0-350,0-1 355,6-7 0,1 4 0,7-6 0</inkml:trace>
  <inkml:trace contextRef="#ctx0" brushRef="#br0" timeOffset="71">21583 13498 7569,'0'9'-73,"0"0"0,2-5 182,2 5 1,-1 0-1,5 4 1,-1 0 0,0 0-21,3 0 1,-2 0-1,-1 1 1,-1-1-1,-3 0 1,0 0-312,1 0 0,-2 0 0,2 0 222,-3 1 0,-12-1 0,-4 0 0</inkml:trace>
  <inkml:trace contextRef="#ctx0" brushRef="#br0" timeOffset="72">21544 13301 7569,'-2'-12'98,"0"2"0,-4 3 6,-2 1 0,7 1-104,1 5 0,6-6 0,7-1 0</inkml:trace>
  <inkml:trace contextRef="#ctx0" brushRef="#br0" timeOffset="73">21926 13485 7569,'-2'-7'68,"-1"4"1,-1 6 0,1 5 0,1 4 0,4 3 0,1 1 0,3 1 0,1-1 118,3-1 0,2-2 1,1 0-1,0-1 0,0-2 1,1-2-179,-1-3 1,-5 0-1,1-5 1,2-2 0,-1-2-1,-1-6-43,-5-6 0,-1-5 0,0-7 1,1-1-1,-1-1 0,-1-1-36,-2-1 1,0 5-1,0 0 1,0 5-1,0 3 1,0 3-436,0 1 0,4 2 505,0 0 0,7-1 0,-4 1 0</inkml:trace>
  <inkml:trace contextRef="#ctx0" brushRef="#br0" timeOffset="74">22281 13314 7569,'7'-6'528,"-2"-3"-471,-4 3 0,-1 2 0,0 8 1,-1 7-1,-2 5 0,-3 4-20,-1 1 1,-1 4 0,-2-5-1,3 2 1,-1-2 0,3-1-160,-1-2 1,-3-3 140,5-1 1,1-7 0,7-6 0,5-9-1,4-5 1,3-5 46,2-2 1,-1 1 0,-4-4 0,0 4 0,1 1 0,-1 3 132,0 1 1,-4 4-1,-2 0-144,-1 3 0,3 6 1,-4 2-1,1 9 1,0 5-85,-3 4 1,3 1-1,0-3 1,1 3-1,2 0-85,-2 0 0,9-1 0,-3-5 0,2 0 0,1-1 0,0-4-494,2-3 0,1-4 0,-3-1 608,1 0 0,7 0 0,-4 0 0</inkml:trace>
  <inkml:trace contextRef="#ctx0" brushRef="#br0" timeOffset="75">22768 12814 7569,'0'-7'831,"0"2"-723,0 10 0,0 2 1,1 8-1,2 4 0,2 7 1,-2 6 19,-2 2 0,0 10 1,2-2-1,2 5 1,-2 0-1,-2-2-259,-1-3 1,0-1-1,0-3 1,0-1-1,0-4 1,0 0-1371,0-4 1501,0 4 0,0-11 0,0 3 0</inkml:trace>
  <inkml:trace contextRef="#ctx0" brushRef="#br0" timeOffset="76">22531 13340 7569,'-10'-1'-335,"7"-2"1,10-3 554,8-1 0,10-2 0,-1-4 0,6 0 0,0-2 0,1-1-147,0-2 0,0-4 0,-5 5 0,0-1 0,-1 1 0,-3 1 397,-4 4 0,-5-1 1,-3 6-314,-1-1 1,-6 4 0,1 8 0,-3 5 0,-1 3 0,-1 1-96,-3 0 1,2 5-1,-2 1 1,2 0 0,2 1-1,0-1-240,0 0 1,0 0 0,2-3 0,1 2 0,3-2-1,-1-2-183,1 0 1,0-3 0,-3 0 0,1-3 0,1 1-1,1 0 361,2 0 0,-2-1 0,0 6 0</inkml:trace>
  <inkml:trace contextRef="#ctx0" brushRef="#br0" timeOffset="77">23084 13222 7270,'-8'9'-126,"4"-1"379,3 3 1,1 0 0,0 2-1,0 1 1,0-1 0,1 0-70,3 0 0,2 0 0,5-1 0,-3-3 0,3-5-162,0-2 0,2-4 0,1-2 0,-1-5 0,0-4 1,-1-3-29,-4-2 1,4-5-1,-5 1 1,2-2 0,-2 1-1,-1 1-119,-3-1 1,-1 4 0,-2 1 0,0 4 0,0 0-1483,0 1 1310,0 0 0,0 12 0,0 5 0,1 6 0,2 3 279,1 1 1,7-1 0,-4 0 0,2-1 0,0-2 218,1-1 1,1-6 0,3 1 0,0-3 0,2-1 0,2 0 31,-2 0 0,3-5 0,-1-4 0,-1-3 0,1-1 0,-1-2-93,-1-2 1,2 1 0,-4-6 0,-2 0 0,0 0 0,-2 0-107,-1-1 1,1-1 0,-6 1 0,-1 2 0,-1 2 0,-2 3-109,0 2 1,-2 5 0,-2 2 0,-5 2-1,-2 7-79,-3 5 1,-2 5-1,2 2 1,2 4-1,0 2 1,2 2 128,1 0 0,-1 0 0,6 6 1,1 1-1,1 2 0,2-2 170,0-1 0,0-6 0,2-2 1,2 1-1,5-4 0,3-1 89,1-4 0,6-3 0,1-1 1,2-3-1,0-4-232,1-1 0,-4 0 1,0-1-1,-1-4 1,1-3-1,0-4-181,0-1 0,3 0 0,-3 0 1,0-1 177,0 1 0,-1-6 0,-5-1 0</inkml:trace>
  <inkml:trace contextRef="#ctx0" brushRef="#br0" timeOffset="78">21833 14551 7403,'-7'1'-208,"1"2"0,0 1 726,-2-1 0,0-1 0,0-2-236,-3 0 0,4 0 0,0 1-296,1 4 0,2 2-306,4 6 394,0-6 1,-2-1 310,-2-6 1,1 0-323,-6 0 1,6 2-179,-1 2 1,2-1 0,4 4 35,2-1 0,-1-1 402,6-5 55,-6 0-508,3 0 1,-5 0-292,3 0 524,-2 0 0,4-2 1,-6-2 512,0-5-178,0 3-706,0 0-293,0 6 1318,0 0-600,-6 0-393,4 0-228,-3 0 508,5 0 0,0-1 316,0-4 0,-2 4 31,-2-3-568,2 2-348,-4 2 275,6 0 974,0 0-724,-6 0 0,4 0 0,-6 2-236,2 2 185,2-3 180,4 5 1,-1-4-149,-4 2 0,2 2 1,-4 4-1,0-1 0,1 1-141,0 2 1,2-3 0,4-1 40,0 3 0,1-4 0,3 0 0,5 1 0,4-1 148,5 3 1,-2 2 0,4 1 0,1 0 0,-2 0 26,0 0 0,3 1 1,-5-1-1,1-2 1,0 0-125,-1-3 1,1-5 0,-7 0-1,0-6 123,-3-5 0,-5-10 1,2-4-1,-4-3 1,-1-2-1,2-3 26,2 0 0,-3-1 0,4 3 1,-5-1-1,-3-2 0,-3 2-110,-1 1 0,-2 3 0,-4 3 0,0 5 1,-1 2-1,1 4-155,0 2 1,-4 3 0,-1 6-1,2 1 1,1 2-189,2 2 0,0 5 1,0 0-1,1 5 1,2 2-1197,1-1 1568,6-7 0,3 3 0,8-5 0</inkml:trace>
  <inkml:trace contextRef="#ctx0" brushRef="#br0" timeOffset="79">22360 14103 7569,'-9'-20'-115,"-1"2"0,-3 4 0,-3 2 0,0 2 395,1 1 1,2 5 0,0-4 0,-1 2 0,1 5-142,0 4 1,1 1 0,2 8 0,1 4 0,-1 5 0,0 6-67,1 7 0,-1 8 0,4 5 0,0 3 0,0 5 0,3 2-179,2 2 0,2-4 1,4-6-1,5-4 0,5-3 1,4-2-478,1-7 0,-4-5 1,2-4-1,-4-4 583,0-1 0,-9-7 0,-5-8 0,-7-4 0,-5-4 0,-1-5 0,0-1 0,0 0 0,0 1 0,0 0 0,-1 0-62,1 0 1,2 5 0,0-3 0,4-1 0,0 3 250,-1-1 1,6 0 0,-1 1 0,7-3-3,9-4 1,2-1 0,7 0 0,1 0 0,2-1 0,3 1 0,2 0 0,0 0 0,3 1 0,0 2 0,-4 3 0,-3 1-315,-4 3 1,3-3 0,-5 2 0,1 1 126,-4 1 0,-2-4 0,-2-1 0</inkml:trace>
  <inkml:trace contextRef="#ctx0" brushRef="#br0" timeOffset="80">23544 14182 7569,'-13'-4'87,"0"-1"0,0 1 0,-2 0 0,-1-1 0,-1 2 0,1 3 0,-1 5 0,1 5 0,-1 5 36,1 2 0,3 7 1,2-4-1,4 2 0,1-2 1,3 1-1,2-2-137,1 0 0,1-2 1,4-3-1,5-3 1,4 0-1,5-4 5,2-1 0,1-2 0,3-5 0,-2-4 0,-2-4 0,-1-2 37,1-2 0,-7-1 1,1 0-1,-6-2 0,-4-3 1,-2-2-18,-1-2 0,-2-1 1,-2 1-1,-1 1 0,-2 0 1,-3 2-151,-2 2 0,-2-1 1,-1 2-1,0 2 0,1 3 1,2 5-1362,1 1 1500,6 2 0,-8 4 0,3 0 0</inkml:trace>
  <inkml:trace contextRef="#ctx0" brushRef="#br0" timeOffset="81">23887 13867 7569,'7'-27'78,"3"2"0,-6 2 0,1 1 1,-1 0-1,1 2 0,-2 2 165,-2 3 1,-1 2 0,-1 2-1,-2 0 1,-3 4 0,-2 1-1,-2 3-129,-1 2 1,-3 1 0,1 0 0,-1 3 0,-2 6 0,-4 8-41,0 6 1,4 11-1,-2 6 1,5 8-1,4 4-119,5 1 0,4 3 0,4-8 1,5 3-1,4 0 0,3-1-657,2-2 1,5-10 0,-2 2 701,-1-2 0,-1 0 0,-5 1 0</inkml:trace>
  <inkml:trace contextRef="#ctx0" brushRef="#br0" timeOffset="82">23702 14143 7569,'18'-2'152,"1"-1"1,1-2 0,4-1-1,1-2 10,1 1 1,5 4 0,-1-1 0,0 2 0,-3 2 0,0 0-163,-1 0 0,-6 0 0,-1 0 0</inkml:trace>
  <inkml:trace contextRef="#ctx0" brushRef="#br0" timeOffset="83">21978 15840 7569,'0'9'-39,"-1"-2"0,-4-1 0,-2-5 0,0-4 0,1-4 748,0 0 0,5-5-524,-4 3 0,-1-2 0,2-3 0,1 1-180,2 0 0,1-4 0,1-1 0,2 1 0,3-1 0,0-1 9,0-1 0,4-2 0,-1-3 0,2 1 0,4 2 0,1-1-25,1-2 0,7 0 0,-4 2 1,2 2-1,0 2 0,0 5-293,-1 4 0,2-1 0,-4 6 0,0-1 304,0 0 0,-1-4 0,-5 2 0</inkml:trace>
  <inkml:trace contextRef="#ctx0" brushRef="#br0" timeOffset="84">21965 15761 6540,'0'9'121,"0"0"1,0 1 0,2 1 0,0 4 0,3 3-1,-2 4 1,-2 2 0,-1 3 0,2-1 0,1 0 0,1 1-1,0-1 1,1 0-26,-1 1 1,5-1 0,-3 0 0,1 1 0,2-3 0,-2 0 0,-2-2-175,-4 1 0,3-2 0,1-1 0,-4 0 0,-2-1 0,-5 0 26,-1-2 1,-7-3 0,-5-1 0,0 0 0,-1-1 0,0-3-54,-4-5 0,1-2 0,-1-2 1,4 0-1,-1-2-343,1-2 448,4-3 0,-9-12 0,5-2 0</inkml:trace>
  <inkml:trace contextRef="#ctx0" brushRef="#br0" timeOffset="85">21728 16024 7569,'9'-1'226,"0"-2"1,1-2 0,2 1 0,2 0-34,4-1 1,1-1-1,4 3 1,1-2-1,2-1 1,5-2-1,2 1-204,4-3 0,-4-2 1,1-1-1,0 0 0,-2 0 1,2 1-207,-1 3 1,-4-1 216,2 6 0,-3-7 0,-2 4 0</inkml:trace>
  <inkml:trace contextRef="#ctx0" brushRef="#br0" timeOffset="86">22505 15682 7569,'-9'0'147,"2"2"1,1 2 0,1 6-21,-1 6 0,5-1 1,-3 4-1,2-2 1,2 1-1,0-2-72,0-1 0,0-2 0,2 0 0,1 0 0,2 0 0,3-1-147,2-3 0,-3-2 0,2-4-25,1 1 0,2-7 1,0-8-1,-2-7 1,-3-2 187,-1-4 1,3-1 0,-3-1-1,1 0 1,3 0 0,2 1 50,1 3 1,-4 3 0,-2 6-1,1 1-75,-1 3 0,0 5 0,3 8 0,-2 6 1,-2 8-1,-2 7-211,2 4 0,-3 8 1,4-4-1,-1 2 0,-2-1 1,2-2-368,3-3 1,3-7 530,1-4 0,0-4 0,0-1 0</inkml:trace>
  <inkml:trace contextRef="#ctx0" brushRef="#br0" timeOffset="87">23255 15800 7569,'-5'9'483,"1"0"0,0 1 0,-1 2-483,1 1 0,-1-6 0,5-1 0</inkml:trace>
  <inkml:trace contextRef="#ctx0" brushRef="#br0" timeOffset="88">23676 11801 7657,'-7'-6'248,"2"-3"1,4-4-1,2-4 1,2-7-1,2-3 1,-1-7-1,0-3 1,1-4-1,-2 0 1,0-1-1,0-3 1,1-6-82,-1-5 1,-3-10 0,-3-2-1,0 29 1,0 0 0,0-2-1,0-1 1,0-2 0,-1 0-300,0-2 1,1 0-1,0-2 1,1 1-1,-1 1 1,-1 0-1,1 0 1,0 1-1,1 2 1,1 0-1,0 3 1,1 1-1,1-31-335,3 7 0,4 5 1,3 8-1,1 5 0,0 7 1,3 4-1011,-1 5 1477,1 7 0,-2 3 0,0 6 0</inkml:trace>
  <inkml:trace contextRef="#ctx0" brushRef="#br0" timeOffset="89">23492 11577 7569,'-9'5'147,"2"1"531,1 1 0,1-3 0,5 5 0,0 1-610,0 2 1,0 1 0,0 2 0,0 1 0,0 1 0,2-1 0,2 1-83,5 0 1,-2-2 0,2 1 0,1-5 0,3-2-132,5 1 1,-3-4 0,2-1-1,-1-4 1,0-1 0,2 0 144,-2 0 0,-6-1 0,-1-4 0,1-3 0,0-4 0,-1-1 39,-4 0 1,1-1 0,-1 0 0,1-4 0,0-4 0,-2-3-147,2-1 0,-4-2 0,4-1 0,-1-3 0,4-2 0,3-2-453,1-2 1,0-2-1,0 1 560,1-1 0,5-5 0,1-2 0</inkml:trace>
  <inkml:trace contextRef="#ctx0" brushRef="#br0" timeOffset="90">23518 8867 7569,'-7'6'0,"-11"1"0,4 7 0</inkml:trace>
  <inkml:trace contextRef="#ctx0" brushRef="#br0" timeOffset="91">23505 8749 7569,'-2'-8'128,"-1"3"0,-2 0 457,-3 1 1,4-1-362,-5 5 1,5 0 0,-5 0 0,0 2 0,0 2-127,1 5 1,-1 9 0,-4 5 0,0 5-1,1 4 1,2 0-169,1 0 0,0-1 0,-3-5 0,4-1 0,3-3 0,4-4-93,1-4 1,0-1-1,0 1 1,3-3-1,4-2 159,6-5 0,9 2 1,0-1-1,3-2 1,1-2 50,1-1 1,-1 0-1,0 0 1,-1 0 0,-2 0-1,-2 1-82,-2 4 1,-3-2 0,-7 6 0,-5 1 76,-2 1 1,-2 3-1,-2-1 1,-2 0 0,-5 0-1,-3 0-83,-1 0 1,-4 1-1,-2-1 1,0 0 0,-2-1-1,1-2-234,-4-1 1,4-5 0,-1 3 0,1-1 0,1-3 0,0-1 274,3-2 0,-5-6 0,1-2 0</inkml:trace>
  <inkml:trace contextRef="#ctx0" brushRef="#br0" timeOffset="92">23623 8249 7569,'0'-7'1064,"0"-5"-935,0 10 0,0-2 1,0 10-1,0 7 0,0 7 1,0 5 45,0 2 0,0 9 0,2 4 0,1 2 0,3 2 0,-1 1-234,1 2 0,3 0 0,-3 1 0,0-4 1,1-3-1,0-3-426,4-3 1,-4-3-1,2-6 1,-1-1-1,1-3 485,0-4 0,0 2 0,4 1 0</inkml:trace>
  <inkml:trace contextRef="#ctx0" brushRef="#br0" timeOffset="93">23860 8670 7569,'2'-7'513,"2"2"0,-4 5-482,0 5 1,0 2 0,-4 7 0,1 4-1,0 4 1,-2 3-54,3 1 0,-1 0 0,0 1 1,-2-2-1,2-2 0,3-3-84,5-1 1,1-1 0,4-6-1,-1-4 1,1-3 46,2-4 0,1-1 1,0-1-1,-1-4 0,-2-3 1,-3-5 145,-1-5 0,-2 2 1,-4-5-1,0 0 0,0-1 50,0-2 1,-4-4 0,-2 6 0,0-1 0,-1 0 0,1 2-261,0 2 0,0-1 1,3 5-1,-2 5 1,-1 1 122,0 2 0,-10 4 0,1-3 0</inkml:trace>
  <inkml:trace contextRef="#ctx0" brushRef="#br0" timeOffset="94">24071 8604 7569,'0'13'130,"4"-4"1,1 1 0,-1 5 0,0 5 0,2 5-118,1 1 0,-2 7 0,2 2 1,0 3-1,-1 0 0,2-2-55,-1-1 0,-3-1 1,4 1-1,-2-4 0,-4-3 1,1-4-312,2-2 0,-4-3 445,4-6 1,-5-13 0,-5-10-1,-2-13 1,-2-9 0,0-5 133,-1-2 1,3 1 0,-1-11 0,1 1 0,1 0-1,0 0-82,4-2 0,0-1 0,2 0 1,2 4-1,2 6 0,3 6-45,1 3 0,3 3 0,-2 7 0,1 4 1,1 3-113,-3 2 1,1 2 0,4 2 0,0 4 0,1 4 0,-1 2 24,0 4 1,-1 8 0,-2 7 0,-3 2 0,0 0 0,-1 3-49,0 4 1,-1-1 0,-5 4 0,0-1 0,-2-2-128,-2-4 0,1 1 0,-6-5 1,0-1-1,0-2 0,1-5-586,-3-4 1,4 1 748,-2-6 0,1 1 0,-6-5 0</inkml:trace>
  <inkml:trace contextRef="#ctx0" brushRef="#br0" timeOffset="95">24387 8459 7569,'8'0'72,"1"0"0,1 0 0,2 0 166,1 0 1,-4-5-1,0-4 1,0-3-1,-1-1 1,0-2-3,-2-2 0,2-2 0,-3-5 0,-2 2 0,-2-1 1,-1 0-143,0 1 0,0-2 0,0 7 0,0 1 0,-1 3 0,-4 4-231,-4 4 0,-2 4 0,-2 2 0,-1 4 0,1 4 0,0 4 27,0 4 1,0-1 0,0 6-1,1 2 1,3 2 0,5 3 173,2 2 1,2 5 0,2-2 0,2 0 0,6-4 0,6-2-3,6-2 0,3-5 0,3-5 0,1-6 0,3-5-563,2-4 1,1-2 500,5-4 0,-1-8 0,1-7 0</inkml:trace>
  <inkml:trace contextRef="#ctx0" brushRef="#br0" timeOffset="96">14437 9933 7569,'-7'13'0,"-5"-1"0,5-2 0,0-1 0,1-1 0,6 6 0</inkml:trace>
  <inkml:trace contextRef="#ctx0" brushRef="#br0" timeOffset="97">14753 9472 7569,'-32'14'70,"3"-1"0,-5 0 0,0 0 0,2-1 0,0-2 0,3-3 0,1-1 1,2-3-1,-1-2 0,1-1 0,1-1 0,2-3 0,1-7 0,-2-3 0,0-4-65,-3 2 1,-1 2 0,-2 0-1,-5 3 1,-3 2 0,-5 5-183,-5 2 1,0 14 0,-11 7 0,-1 10 0,28-10 0,0 1 0,-3 4-1,0 2 1,-2 3 0,1 2 91,-2 3 1,0 2 0,-1 4 0,0 1 0,-1 1 0,0 2 0,-1 1 0,0 1 0,-1 1 0,0 2 0,2 0 0,0 1 128,1 1 0,2-1 1,3 0-1,2 0 1,3 1-1,1 1 1,1 1-1,2 0 0,0 2 1,3 1-1,1 2 1,4 1-20,2 2 0,2 1 0,2 1 0,3 1 1,2 3-1,3 0 0,1 2 0,1 0 1,2 0-1,1 0 0,2 2 0,2 0 33,1 1 0,2 0 0,3-1 0,3 1 0,2-2 0,2 0 0,2-2 0,1-1 0,2-3 0,1-1 0,2-3 0,2-2-96,0-1 0,3-3 1,2-8-1,3-3 1,0-2-1,2-4 1,1-4-1,3-3 1,2-4-1,1-4 56,0-2 0,3-3 1,4-7-1,2-3 0,-1-2 1,0-3-1,3-2 1,0-3-1,2-2 0,-1-4 1,2-3-1,0-4 106,0-4 0,0-2 0,0-4 0,0-2 1,-1-7-1,-1-2 0,0-3 0,-1-3 1,0-5-1,-2-4 0,-19 14 0,0-3 1,-2-1-40,1-3 0,-2-2 1,-1-1-1,-1-6 1,-1-1-1,-2-3 0,0-6 1,-1-2-1,-2-1 1,-5 12-1,-2 0 1,-1-1-1,0-1 0,-1-2 1,-1-1-1,-1 0 1,0-2-1,-2-2 1,1-2-1,-2 1 0,-1-1-276,0-1 0,-1 0 1,0 0-1,-2 0 1,0-2-1,-1 0 0,0 0 1,-1 0-1,0 2 1,-1 0-1,0 1 0,0 0 1,0 0-1,0 1 1,0 0-1,-1 1 0,0 2 1,0 1-1,0 1 1,0 0-1,-1 3 1,0 0-1,0 1 1,0 1-1,1-12 1,-1 2 0,-1 2-1,-1 11 1,-1 2-1,-1 2 1,-1-16 0,-2 4-1,-3 9 1,-2 4-1,-1 7 1,-3 4 190,-17-23 0,8 8 0,-3 11 0,4 10 0,6 9 0,4 10 0</inkml:trace>
  <inkml:trace contextRef="#ctx0" brushRef="#br0" timeOffset="98">6501 11998 7569,'-19'22'186,"-3"-1"1,-2-2 0,-1-5 0,3-2 0,4-5 0,5-2 0,6-8-104,7-9 1,10-2 0,8-8 0,-1 0 0,2 0 0,3 1-1,3 4-180,1 5 1,-4 5-1,0 7 1,1 1 0,1 4-1,-1 3 1,-2 5 42,-2 5 1,0 2-1,-3 5 1,1-3-1,-1-4 1,-1-5 179,-2-4 0,2-3 0,1-6 0,1 0 0,0 0 0,-3-2 50,-1-2 1,1-8-1,-3-5 1,-1 0 0,-2 3-82,-2 1 0,-2-1 1,-4 1-1,-1 0-112,-4 0 0,-2 4 1,-6 2-1,0 1 0,-1 3 421,1 2 0,4 1-239,1 0 1,21 7 0,6 6 0,10 8 0,6 3-408,-1 3 1,4-1-1,-5-1 1,3-5-1,-3-6 242,-1-9 0,-1-15 0,-5-4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904"/>
    </inkml:context>
    <inkml:brush xml:id="br0">
      <inkml:brushProperty name="width" value="0.05292" units="cm"/>
      <inkml:brushProperty name="height" value="0.05292" units="cm"/>
      <inkml:brushProperty name="color" value="#FF0000"/>
    </inkml:brush>
  </inkml:definitions>
  <inkml:trace contextRef="#ctx0" brushRef="#br0">4804 9209 7569,'0'8'-459,"0"-1"418,0-3 0,-2-4 0,-1 0 0,-3-7 0,1-5 246,-1-1 1,-3 0 0,3 0 0,-1-2 0,-3-1 0,-2-1 0,-1 0-11,0 3 0,-1 1 0,1 0 0,0-1 0,-2 1 1,-2 0-20,-5 0 0,1 1 1,0 2-1,-3 1 0,-1 0 1,-3 1-91,-2-1 1,1 5 0,-7-4 0,0 2 0,-2 2 0,-2 0-107,1-1 1,-2 1 0,-1 5 0,-2 4 0,0 3 0,0 4 21,0 1 1,-1 0-1,2 2 1,-1 3 0,2 2-1,1 3 17,2 4 0,1-4 1,3 9-1,4 0 0,3 4 1,2 3-46,-1 5 1,7 1 0,2 5-1,4-2 1,2 3 0,2 3-121,1 3 1,5 6-1,-4 0 1,2 4-1,4 5 30,0 1 1,5-1-1,0-34 1,1 1 0,3 1-1,1 1 1,1-1 0,1 0-1,1 0 1,1-1 89,0-2 0,1 0 1,3 2-1,2 0 1,0-2-1,2-1 1,1 1-1,2-1 1,0 0-1,2-2 1,1 0-1,1-2-2,0-1 1,1-1 0,1 0 0,-1-3 0,26 22 0,2-5 0,2-5 21,2-4 0,-4-4 0,2-8 0,1-4 0,-1-4 1,1-8 56,-2-4 0,-6-6 0,6-6 0,-3-8 0,-1-7 0,0-3 14,-1-4 1,-4-7 0,-1-7-1,-1-2 1,-4-4 0,-1-6-76,-21 24 0,-1 0 0,-1-2 0,-2 0 0,0-4 0,-1 0 0,-1 0 0,-1-1 0,0-2 0,-1 0 0,0-3 0,0 0 36,-1-1 0,0 0 0,-4 3 0,0 0 1,1 0-1,-1 0 0,-2-1 0,-1 0 1,-1-1-1,0-1 0,-2 1 0,0 0 55,0 0 0,0 1 1,-1 3-1,-2 1 0,0 0 1,-1 0-1,-3 2 0,-2 1 1,-12-33-1,-5 4 127,-1 3 0,-1 11 0,1 1 0,-2 8 1,-4 4-1,-6 4-334,-4 1 1,-4 8 0,4 5-1,-3 4 1,-1 4 0,3 4-254,4 3 0,0 2 0,4 4 0,-2 0 0,2 0 379,5 0 0,2 0 0,1 0 0</inkml:trace>
  <inkml:trace contextRef="#ctx0" brushRef="#br0" timeOffset="1">6593 9236 7512,'-7'0'-113,"1"0"1,5 0 149,-4 0 1,3 0 0,-7 0 0,-1 0 0,-2 0 0,-1 0 0,1 1 407,3 3 1,2-1-1,4 6 1,-3 0 633,-1-2-963,4 5 1,1-12 0,8 1 0,2-5 0,2-3 0,2-4-38,1 0 0,0-2 1,0-1-1,0 1 0,0-1 1,2-2 40,2-2 1,-2-4-1,3 5 1,-2-1 0,0 0-1,1 1-26,-1 1 1,3-3-1,-1 1 1,0 2 0,1 2-1,3 0-19,2 1 0,-2 0 1,-1 1-1,-1 2 1,1 3-10,2 1 0,-2 2 0,1 4 0,-1 0 0,1 0 6,0 0 1,-1 0-1,2 0 1,-1 0 0,0 0-1,0 0-42,0 0 0,-6 0 0,3 0 1,-1 0-1,-1 0 0,-1 0-33,-1 0 0,2 0 1,1 0-1,-2 0 1,-1 0 84,-2 0 0,0 0 1,0 0-1,0 0 1,0 0-1,1 1-6,-1 4 1,-4-4-1,-1 3 1,3-2 0,2-2-112,4 0 0,-2 1 0,2 2 0,-2 2 1,-2-2 29,0-2 0,5-1 0,-1 0 1,0 0-1,-1 0 0,0 0 70,1 0 1,1 0 0,-5 0 0,2 1-1,1 2 1,1 2-32,-1-2 1,-1 3 0,-2-1 0,2 1-1,1 2 1,1-3-144,-1 1 1,3-1 0,0-5 0,0 0 0,2 0-1,-2 0-32,0 0 0,3 0 1,-3-2-1,0-2 1,1-5 143,1-3 0,-4 4 0,4-1 0,-2 0 0,-3 0 83,-1 0 0,-2 2 1,0-2-1,0 5 0,0 1-84,0-1 1,1 2 0,-1-2-1,0 2 1,0 2-122,0 0 0,0 0 0,1 0 0,-1 0 1,0-1 69,0-3 1,0-4 0,0-5 0,-1 0 0,-2 0 0,-1 0 185,1-1 1,-2 6-1,0-1 1,1-1-1,0-1-6,0 3 1,-5-4 0,5 3-312,1-3 1,-3-1 0,2 0 0,0 0-137,-2 0 1,1 1 0,-6 2-1,4 1 304,2-1 1,-5 3 414,1-2 1,3 6-1,1-3-374,-1 0 1,-1 3 0,-5-4 31,4 1 1,-4 0 648,3 2-548,-2 2 1,-2-2-1,0 8 1,0 5-235,0 3 1,1-5 0,2-1 0,3 0-96,1 3 0,-2 1 0,2 0 0,-1-1 1,-2 0 85,2-2 1,-3 5 0,4-4 0,1 4 59,-1 1 1,-3 0 0,5-1 59,1-3 1,-2 1 0,1-5 0,-1-1-22,0 2 0,3-5 1,-2 4-1,3-4-52,1-1 1,0 0 0,-1 2 0,-2 0 0,-3 4-1,1 0-33,-1 0 0,0 4 1,4-2-1,-4 0 0,0 0 1,-1-1 52,0 0 0,0 1 1,-2 2-1,5-3 5,3-1 0,1-2 1,0-4-1,0 2 18,0 2 0,0-2 0,1 2 1,-1-2-57,0-2 1,0 4 0,0 2 0,0 1 0,1 3-63,-1 2 1,-5 1-1,1 0 1,1 2-1,1 1 73,-3 2 0,3-1 0,-5-4 0,-1 0 0,3 1 0,-2-1 51,-1 0 0,4 0 0,-3 0 0,0 0 0,1-1 0,-1-2-137,0-1 0,-2 0 0,-2 2 0,1 0 0,1-3-871,-1 3 1,-2 0 992,-1 3 0,-5-1 0,-3 0 0</inkml:trace>
  <inkml:trace contextRef="#ctx0" brushRef="#br0" timeOffset="2">7844 7736 7569,'0'-8'141,"-6"3"0,-3 6 1,-1 3-1,1 5 1,5 3-1,2 1 1,2 0 136,0 0 0,2 1 0,2 0 0,5 4 0,3 4 0,1 2 0,1 3-141,4-1 1,-2-4 0,4-1 0,1-1-1,-2-2 1,0-2-215,-3-5 1,5-6-1,-1-1 1,2-2-1,-2-4 1,-1-2-2,-3-5 0,-1-9 0,-2-4 0,-1-4 0,-2-3 0,-2-3 73,-3-2 0,0-1 0,-5-3 0,0 1 0,0 2 181,0-1 0,0 4 0,0 1 0,0 5 0,0 2 294,0 2 0,1 9-456,4 4 0,2 15 0,6 16 0,0 3 0,0 3 0,1 1-112,-1 2 1,4 8 0,1-2-1,-2-1 1,-1 2 0,-2-1-57,0-2 1,-1 3 0,-2-3 0,-3 2 0,-1-1 113,-3-1 1,-2 0 0,-1 3 0,-1-3 0,-4-4 0,-3-2 159,-4 2 1,-3-5-1,-1 2 1,-3-5-1,0-1 1,-1 0 13,-1 0 0,-1-6 0,-4 2 0,0-5 0,1-3-102,3-1 1,-3-6 0,5 1 0,-1-2 0,4-2 0,2-2-206,2-2 0,4-8 0,2-7 0,1 0 0,3-1 0,1-2-657,2-6 1,2 2 829,2-5 0,4-3 0,5 1 0</inkml:trace>
  <inkml:trace contextRef="#ctx0" brushRef="#br0" timeOffset="3">7725 7499 7569,'-6'7'715,"5"-2"1,-2-10-495,6-3 1,0-4 0,4-3 0,1-1 0,-1-3 0,3 0-75,2 0 0,1-4 0,0 1 1,0-2-1,0 1 0,1 3 1,-3-1-52,-2 1 0,1 4 0,-4-2 0,0 3 1,1 2-1,-1 0-147,0 0 0,0 4 0,-3 0 1,1-1 18,-1-2 0,-1 4 0,-2-1 1,1 0-1,2 0-19,1 1 0,1 3 0,-4-4 136,4-1 0,-4 6 1,5 4-1,-2 7 58,1 5 1,-1 5 0,-4 2 0,0 0 0,0 2 0,0-1-66,0 4 1,0-4 0,1 2 0,2 1 0,2 2 0,-1 2-225,2-1 1,-3-1-1,4-2 1,-1-1-1,-2 0 1,1 0-186,-1 0 1,5-6 0,-5 2 0,1-4-1,-1-1-415,1 0 1,3 1 745,-3-1 0,5 0 0,-3 0 0</inkml:trace>
  <inkml:trace contextRef="#ctx0" brushRef="#br0" timeOffset="4">13516 16853 7569,'7'-21'153,"-1"2"0,-6 6 0,0 0 0,0 0 0,0 0 0,0 0 0,0 0 0,0-1 0,0 1 1,0-1-1,0-4 0,0-2 0,0-4 275,0-2 1,0 3-1,0-8 1,-1 3 0,-2 0-1,-3-1 1,-1-2-1,-4 1-266,0-3 1,-3 1 0,0-4 0,-2 2 0,-3 1 0,0 0 0,-2 0 0,1-1-9,-4-2 1,0 3-1,-4 3 1,-1 3-1,-4 5 1,0 6-74,-4 6 0,2 0 0,-3 6 0,-3 2 0,-1 5 1,-2 6-162,0 2 1,-4 8 0,4 3-1,0 5 1,0 3 0,0 7 0,2 5-64,1 7 1,6 9 0,1 8 0,18-30-1,1 1 1,2 2 0,2 1 0,0 1 0,3 0 26,0 0 1,1 1 0,1 5-1,0 0 1,1-1 0,1 0 0,2 0-1,0 1 1,1 0 0,1 0 18,-1-1 0,2 0 0,-1-2 0,1 0 0,1-2 0,0 0 0,3-1 0,1-1 0,1-3 0,2-1 0,13 30-2,3-9 0,5-3 0,4-13 1,4-5-1,7-4 0,5-7 90,3-6 1,-1-10 0,1-5 0,0-4 0,-1-5 0,-1-9 306,-2-6 1,2-12 0,-4-8 0,-1-6 0,-3-7-1,-5-4 30,-3-5 0,-10-6 0,0-2 0,-5-2 0,-11 35 0,-2-1 0,0-1 0,-1 0-244,-1-1 0,-1-1 0,2-2 0,-2 0 1,-1-1-1,-1 0 0,-1-1 0,1 0 1,-1-1-1,-1 1 0,0 1 0,0 0-144,0 2 1,0 1 0,0 3 0,0 0 0,-1-34-1,-4 5 1,-3 9 0,-4 6-55,-1 9 1,-2 7 0,-1 6 0,-3 3 0,-2 5 0,0 5-276,0 2 0,-2 4 0,4 0 1,0 4-1,0 1 0,1 3-1166,-1 2 0,4 7 1555,-2 2 0,2 10 0,2 2 0</inkml:trace>
  <inkml:trace contextRef="#ctx0" brushRef="#br0" timeOffset="5">13279 15971 7569,'-13'-5'378,"6"-3"0,2-5 0,4 0 0,1 0 0,1-2 1,4-1 206,3-1 1,11-8-1,6 0 1,6-4-1,3-2 1,4-1-245,4-3 0,3-2 0,5 1 0,-3 2 0,-2 0 0,-1 2-94,1 0 0,2-3 1,6 4-1,-1 2 0,0 1 1,-3 2-1128,0 0 1,-3-1 0,4 0 0,0-4 0,2-4 879,4-3 0,-22 13 0,1-1 0,-2-1 0,1 0 0</inkml:trace>
  <inkml:trace contextRef="#ctx0" brushRef="#br0" timeOffset="6">14450 15116 7342,'-13'0'94,"4"0"0,1 0 0,-1-1 1,2-4-1,2-3 0,5-3 0,3 1 1,4 1-1,4 1 0,5-1 220,3 0 1,4 0 0,8-4 0,4 0 0,6 0 0,6 0 0,7 0 0,6-1-195,7 1 0,-29 4 0,2-1 0,4 0 0,1-2 0,2 0 0,2 0 0,3-2 0,2 0 0,1-1 0,2-1-41,1-1 1,1-1 0,4 0 0,0-1 0,2 1 0,0 0 0,3 0 0,0-1 0,3 0 0,0-1 0,-23 6 0,1 0 0,0 1-70,0 0 1,0 0 0,1 1 0,-1 0-1,1 1 1,-2 0 0,21-2 0,-2 0 0,3 0-1,1 0 1,1-1 0,1 1 62,-24 5 1,1-1-1,0 0 1,1 1-1,1-1 1,0 1-1,2 0 1,0 0-1,0 1 1,0 0-1,0 0 1,0 0 0,1 1-1,1 0 1,-1-1-1,-1 1 1,1 1-1,-1-1-35,2-1 1,-1 1 0,0 0 0,-4 1 0,-1 0-1,1 0 1,0-1 0,1 0 0,0-1 0,-1 1 0,-1 1-1,1-1 1,22-4 0,-1 1-100,-3-2 1,0 1-1,-3 2 1,-1 0-1,-3-1 1,-2 1-1,-3 0 1,-1 1 0,-4 0-1,0 1 1,-4-1-1,0 1-9,-1-1 0,0 0 0,-1 1 1,0-1-1,-1 1 0,-1 1 0,-1-1 1,-1 1-1,-2 2 0,-1-1 0,-1 0 1,0 1-52,35-5 1,-4 6 0,-11-3 0,-5 4 0,-3 1 0,-5 0-813,-5 0 0,-2 0 1,-6 0 932,1 0 0,1 0 0,1 0 0,-4 0 0,-3 0 0</inkml:trace>
  <inkml:trace contextRef="#ctx0" brushRef="#br0" timeOffset="7">20807 13774 7015,'0'-8'159,"0"-1"0,-2 0 0,-2 2 0,-5 2 1,-1 5-1,0 5 0,3 4 0,-1 4 188,1 4 1,3 4-1,-4 5 1,1 0 0,0 2-1,-2 3 1,0 4-213,0 3 1,0 1 0,-2-1 0,1-1 0,1-3-1,0-1-194,2 1 0,-5-1 0,5 2 1,-1-4-1,4-3 0,3-3 3,1-3 0,0 1 1,0-5-1,0-2 0,0-2 1,1 0 159,3-1 1,2-5-1,4 0 1,-1-2-1,3-3 46,4-2 0,0-1 1,6 0-1,1 0 0,4 0 1,2 0-93,2 0 1,5-1 0,-2-2 0,1-3 0,-1-2-1,-2-2-385,-3-1 1,3 2 0,-3 0 0,-4-1 0,-4-2 0,-4-1 326,1 0 0,-1 0 0,-3-1 0</inkml:trace>
  <inkml:trace contextRef="#ctx0" brushRef="#br0" timeOffset="8">21254 14274 7569,'0'-8'1156,"0"-1"0,5 4-844,-1-3 1,2 3-1,-2-2 1,5 1-269,3 3 1,1-3-1,2 0 1,1 1 0,3-3-1,0 2 5,0 1 0,3-6 0,-3 4 0,0-2 0,1 1 0,1-3-25,2 0 0,-4-3 0,0 1 0,-1 0 1,-1 0-1,-1 0-97,-1 0 0,-6 1 1,-2 2-1,-1 1 1,-3-1-45,-2-2 1,-2-1 0,-4 1 0,-3 3-33,-4 5 1,-1 3 0,0 1 0,-1 0 0,1 0 0,-1 0 89,-4 0 1,-1 4 0,-4 2 0,1 1-1,0 2 74,1-2 0,-4 9 0,4-3 0,-3 2 0,1 1 0,1 0 137,-2 2 1,5 4 0,2-3 0,2 0 0,4 1-1,0-1-111,3 0 0,5 3 1,-2-3-1,5 0 1,3 0-8,2-3 0,6 3 0,1-1 0,5-2 0,4-3 1,2-3-86,2-1 1,2-6 0,-1 3 0,2-2 0,1 1 0,2-3-301,-2 0 0,-1-6 0,-4-2 0,0-2 0,-2-2 0,1-2-1951,2-1 2302,-4-6 0,3-1 0,-3-6 0</inkml:trace>
  <inkml:trace contextRef="#ctx0" brushRef="#br0" timeOffset="9">21926 14038 7569,'8'-12'31,"0"2"0,-2 1 142,-4-1 0,-2 4 0,-4 1 1,-5 4-1,-4 2 0,-4 4 129,-5 4 0,1 2 0,-1 2 0,-1 2 0,-2 3 1,-1 2-172,-1 0 0,2 4 0,4-7 0,3 1 1,5-1-1,3 1-169,1-2 1,6 3-1,-1-1 1,2-2 0,4-3-1,0-3-99,3-1 1,5-5 0,-1 4-1,3-3 1,1-2 0,1-1-5,4-2 1,-4-6 0,4-3 0,-3-2 0,-2-4 56,0-3 1,3 2 0,-1-4 0,-4 1 0,1 1 0,-2 1 26,-1-1 0,1 1 1,-5 3 444,-2 1 1,-3 6 0,-5 4-272,-4 6 0,4 4 0,0 6 0,4 2 1,1 3-1,1 2-471,4 1 0,2 3 1,6-3-1,2 1 1,1-2-1,3-1-588,1-3 1,-4-1 941,2-2 0,2 0 0,1 0 0</inkml:trace>
  <inkml:trace contextRef="#ctx0" brushRef="#br0" timeOffset="10">22149 14274 7569,'5'-13'38,"-1"0"0,-1 0 0,0 0 0,0 0 221,1-1 1,1 1 0,-4 0 0,2 0 0,3 0-72,1 0 0,-2-1 1,2 1-1,0 0 1,-1 0-1,1 1-133,1 4 0,-4-3 0,5 5 0,1 1 0,2-1 0,1 3-225,0 1 0,0 2 1,2 0-1,1 0 170,2 0 0,5 6 0,-3 2 0</inkml:trace>
  <inkml:trace contextRef="#ctx0" brushRef="#br0" timeOffset="11">22557 13998 7569,'5'-9'2485,"-1"1"-2329,0 5 1,-4-2-1,0 10 1,0 3 0,0 6-31,0 3 0,0-2 0,0 4 0,0-2 0,0 1 1,0-1-216,0 2 0,0-4 1,0 2-1,0-2-215,0-2 1,0-7 270,0-6 0,6-6 0,3-8 0,3-2 0,1-2 0,2 0 79,2-1 1,-2 5-1,2-5 1,-2 1-1,-2 1 1,0 2 143,0 5 0,1 0 0,-1 4 0,0 0-35,0 0 1,0 2 0,0 4-122,1 0 0,-7 6 1,-3 2-1,-2 4 1,-2 3 21,0 2 0,0-1 0,-2 5 0,-1-1 0,-1-1 0,0 2-201,-2-1 1,4-4 0,-2 2 0,2-2 0,2 0 0,0 1-2797,0 0 2941,0-3 0,0-1 0,0 1 0</inkml:trace>
  <inkml:trace contextRef="#ctx0" brushRef="#br0" timeOffset="12">23255 14077 7569,'-5'9'27,"0"0"0,-1 1 0,0 1 1,1 4-1,1 3 0,-2 2 0,0 2 1,-1 0-1,0 1 0,-2 2 1,0 0-1,2-2-27,1-1 0,-4-6 0,3 3 0</inkml:trace>
  <inkml:trace contextRef="#ctx0" brushRef="#br0" timeOffset="13">23255 13814 7569,'12'1'-27,"-2"4"1,-3 3-1,-1 6 27,-3 3 0,4 4 0,0 5 0</inkml:trace>
  <inkml:trace contextRef="#ctx0" brushRef="#br0" timeOffset="14">23373 14169 7569,'8'13'122,"-3"2"1,-5 1 0,0 1 0,0 0 0,0-3 271,0-1 1,0 5 0,0-1 0,0 0-543,0-3 0,2-2 1,1-5-1,1-7 22,-1-7 0,0-6 0,1-3 0,5-3 0,3-2 0,3-2 152,2-2 0,-1 3 0,5 1 0,-1 2 1,-1 3-1,0 2 61,-3 1 0,-1 5 1,-2 4-1,0 4 0,-1 4 1,-3 5-121,-5 3 0,-1 2 0,0 4 0,1 2 0,-1 2 0,-1-1-148,-2-2 0,0 3 0,1-3 0,2 0 0,1 0 89,-1-3 1,-1-2 0,-1-2 0,4-3 107,3-5 1,4-4-1,1-4 1,0-3 0,2-2-1,1 0-58,2-1 1,-1-2-1,-5-1 1,-2 1-1,-3 2 1,1 3-63,-1 1 1,-4-4 0,3 1 29,0-3 1,-5 3-1,5 2 1,-2 0 0,2 1-1,0-1 156,0-1 1,4 1 0,-1-3-1,3 2 842,1 3 0,-4-4-513,-1 4 0,-5 7 0,0 7 0,-4 2 0,-4 3-205,2-1 1,-2-5 0,0 1-1,2 1-199,2 2 1,2-3 0,4-2 74,3-1 1,4 3 0,1-3-1,0 1 1,1 2 0,-1 0 42,0-1 1,-1 1 0,-2 4 0,-1 2-1,-1 1 1,0 3-125,-4 1 1,-2 2 0,-2 5 0,0-1 0,0 0-1,-2 2 156,-2 3 1,-8-2-1,-7 5 1,-1-2-1,-4-2 1,-2 1-46,-5 0 0,-2 1 0,-7-3 0,1 2 0,-2-3-597,-3-5 0,-2 2 0,-3-5 0,-1 1 485,-4-4 0,-5 4 0,-6-1 0</inkml:trace>
  <inkml:trace contextRef="#ctx0" brushRef="#br0" timeOffset="15">21768 15274 7569,'-2'-13'143,"-1"0"0,-1 0 1,1 0-1,2-1 0,1 1 1,0 0-1,0 0 0,1-2 1,3-1-1,5-3 0,4-1-95,5-4 0,-2 5 0,6 0 0,0 2 1,-2 1-1,-1 3-311,0 2 1,-3 8-1,5-1 1,-1 3 0,1 1-1,2 0 263,2 0 0,1 5 0,1 3 0</inkml:trace>
  <inkml:trace contextRef="#ctx0" brushRef="#br0" timeOffset="16">22465 15090 7569,'-9'-9'41,"1"0"0,-3 1 0,-2 0 0,-3 3 154,-1-1 0,-2 4 1,3-2-1,-2 2 0,2 2 1,1 0-61,2 0 1,-2 5 0,-1 1-1,-1 1 1,1 3 0,1 2-64,2 1 0,1 2 1,2 1-1,3 1 0,1-1 1,3 0-157,1 2 1,2-8-1,0 3 1,2-2 0,2-3-1,5 0-28,3-2 1,5-2 0,2-6 0,2-2 0,1-5 0,0-2 70,0-3 1,-2 1 0,2 0-1,-4 0 1,-4 0 0,-1 0 290,1-1 1,-6 6-1,0-1 76,-3-1 1,3 5 0,-7 5-348,-2 8 0,-7 8 0,4 3 0,1 1 0,2 4 1,1-1-380,0-1 1,0 3 0,1-5 399,4 1 0,2 4 0,6-5 0</inkml:trace>
  <inkml:trace contextRef="#ctx0" brushRef="#br0" timeOffset="17">22834 14787 7569,'0'-8'488,"-2"0"-142,-2 3 0,-2 2 0,-4 8 1,1 9-1,-1 6 0,-2 6-91,-1 5 0,0 0 0,1 7 0,2 3 0,2 1 0,3 3-331,2 4 0,1-3 0,2 0 0,0-2 0,0-3 0,0 1-528,0-1 1,0-6 0,0-4 0,0-4 0,0-2 603,0-3 0,-6-3 0,-1-6 0</inkml:trace>
  <inkml:trace contextRef="#ctx0" brushRef="#br0" timeOffset="18">22557 15235 7569,'13'13'100,"2"-1"1,3-2 0,5-1 0,6 1 0,6 0 173,3-1 1,0 1-1,-1-6 1,-3-1-1,-1-1 1,-1-2-64,1 0 1,-7-6 0,-6-3 0,-1-4-1,-3-3 1,-1-3-131,-2-1 1,-4-2 0,-2-5 0,-1 1 0,-1 1 0,-1 2-186,0 1 0,1 6 0,-5-2 0,-2 4 1,-4 0 70,-7 1 0,0 6 0,-4 3 0,0 4 0,1 4 0,-3 5 209,-1 2 0,2 4 0,-2 3 0,-1 3 0,2 4 0,0 3 288,3 3 1,8-2 0,3 5 0,5-1 0,6-1 0,7 1-331,8-4 0,3-3 0,6-2 0,2-4 0,4-1 0,1-4-705,1-5 0,-1 0 0,-1-6 571,-1-1 0,-6-7 0,4-3 0</inkml:trace>
  <inkml:trace contextRef="#ctx0" brushRef="#br0" timeOffset="19">8475 10512 7569,'-14'13'66,"-4"0"1,4 6-1,-4 3 1,2 4-1,0 6 1,-2 8-1,2 8 1,2 8-1,1 5 1,1 5 0,2 4-1,6-32 1,0 0-1,1 1 1,0 1-1,2 0 1,-1 0-1,2-1 1,-1-2-1,1 38-184,0-2 1,1-9 0,4 1 117,4-5 0,-3-9 0,-1-6 0</inkml:trace>
  <inkml:trace contextRef="#ctx0" brushRef="#br0" timeOffset="20">8120 10788 7569,'0'-13'120,"0"0"0,0 0 1,2-1-1,2 1 1,5 0-1,1-2 1,0-1-1,-1-1 1,1 1-1,2 0 237,1-2 0,0-1 0,0-3 1,1 3-1,-1 2 0,0-1-224,0 2 1,-4 1 0,0 2 0,1 2 0,2 0 0,1 4-120,0 1 0,0-3 0,0 5 0,0 0 0,2-1-49,2 1 1,2-1-1,3 5 1,-4 2-1,-3 2 135,-2 5 1,-4 9 0,-1 4 0,1 2-1,-2 4 1,-1 1-57,0 2 1,-4 6 0,2-4 0,-3 2 0,1-1 0,1-2-909,1-3 1,5-1 0,-3-2 0,1-1 863,3-3 0,8 3 0,2-4 0</inkml:trace>
  <inkml:trace contextRef="#ctx0" brushRef="#br0" timeOffset="21">6883 12209 7569,'-13'-7'130,"0"1"1,0 6 0,-2 0 0,-1 0 0,-3 0 0,-2 1-1,-1 5 1,0 6 0,1 5 0,-3 4 0,1 2 0,1 2-1,4 3 1,5 1 0,4 3 12,5 2 0,4-5 0,4 2 0,7-4 0,3 0 1,5-2-278,2-3 1,1-8-1,4-7 1,-1-1-1,-2-3 1,-2-4-1,-2-7 180,-3-5 0,-2-10 0,-2-2 0,-2-6 0,-1-2 0,0-4 0,-2-1 0,3 0 0,-4 2 0,0 1 1,0-1-1,-3 3-101,-2 2 1,-1 3 0,0 4 0,-1 2 0,-4 6-66,-3 5 0,-5 1 0,-4 7 0,-2 5 0,0 6 0,0 8-1591,3 6 1711,-4 3 0,5 2 0,-4-1 0</inkml:trace>
  <inkml:trace contextRef="#ctx0" brushRef="#br0" timeOffset="22">7001 12261 7569,'14'-13'115,"-3"0"0,0 1 263,-3 4 1,-6 3-1,-1 11 1,-5 7-267,-3 8 1,2 4-1,-4 2 1,1 3 0,0 2-1,4 1-44,2 4 0,2-5 1,0 0-1,0-2 0,0-3 1,2-2-89,2 0 1,-1-6 0,7-3-1,4-6 1,2-5 61,0-4 1,0-2 0,1-4 0,4-5-1,1-6 1,0-6-155,1-3 1,-2-3-1,1-1 1,0-1-1,-2 0 1,-2 2 6,-4 2 0,-2 0 0,-2 1 0,-3 3 0,-1 5 279,-3 2 1,-1 6 0,-4 2-28,-2 1 0,2 3 0,-2 7 0,2 5 1,2 3-1,0 1-165,0 0 1,0 0 0,0 1 0,2 0-1,1 2 1,3 3-294,1 2 1,-3-5-1,5 3 1,1-2-1,2 1 1,1-2 310,0-1 0,1 4 0,-1 1 0</inkml:trace>
  <inkml:trace contextRef="#ctx0" brushRef="#br0" timeOffset="23">7567 12459 7569,'14'-6'103,"-6"4"0,1-2 742,1 3 0,-5 1-580,-5 0 1,-5-6 0,-5-3-1,3-3 1,1-1-75,3 0 0,2-5 0,1-1 0,1-1 1,3-3-1,5-1-62,3 2 0,1-1 1,2 5-1,1 2 0,3 2 1,1 1-467,4-1 1,0 7 0,3 3 0,1 2-1,2 2 1,5 0 336,3 0 0,2 6 0,-1 1 0</inkml:trace>
  <inkml:trace contextRef="#ctx0" brushRef="#br0" timeOffset="24">8936 12196 7569,'-1'-8'164,"-2"5"0,-3 6 0,-1 6 0,-2 4 0,0 3 0,2 3 1,-1 0 95,1 0 1,4 3 0,-3-4 0,2-2-1,-1-1 1,3-2-504,0 0 1,4-6 0,0-4 190,3-6 1,5-9 0,-1-7 0,3-1 0,-1-3 0,0-2 160,-3-2 0,1 1 0,4 0 1,0 0-1,1 1 0,-1 1 94,0 2 0,-1 6 1,-2 0-1,-3 5 1,0 3-1,-1 1-68,0 0 1,0 4 0,-3 0 0,1 6-156,-1 5 0,0 4 0,0 1 0,1 2 0,1 1 0,-1 2-45,1-2 0,5-2 1,-3-1-1,2-1 0,0-2-97,1-1 1,2-6-1,1 1 1,0-2 16,0-2 1,0-2-1,0-2 1,1-3 0,-1-2 61,0 0 0,0-1 0,2-6 0,1-2 0,3 2 57,1 2 0,-4-4 0,2 1 0,-3-1 0,-2 2 0,0 1 267,0 4 0,-6 5 0,-1-2-50,0 3 1,-5 2-1,5 7 1,-1 6-1,1 5-160,1 2 0,-4 1 0,3-3 0,-2 1 0,0 1 0,-1 1-192,-1 1 0,-1-5 0,2 4 0,2-3 0,-1-4-234,2-2 0,-3 1 1,6-5-1,1-2 1,1-2 79,3-1 1,-1-4 0,0-4 0,2-2 0,1-5 0,3 1 314,1-1 0,-2-2 0,2-1 0,-1 2 0,-3 1 0,-1 4-49,-2 2 1,0-3 0,0 4 0,-1-4 260,-3-1 1,-3 4 301,-6 0 0,-6 6 1,-3 0-1,-3 6-307,-1 6 0,0 3 1,0 2-1,0 4 0,0 4 1,-1 4-57,1 5 1,6-3-1,3 2 1,2-2-1,2-2-146,0 1 1,2-7 0,2-2 0,5-5 0,2-3 0,3-3-69,-1-1 1,4-1-1,1-7 1,-2-4-1,-1-5 1,-2-7 24,0-2 0,-1-2 1,-2-6-1,-3-1 0,-1-2 1,-3 2-103,-2 1 0,-1 3 1,0 2-1,0 2 1,0 1-1581,0-1 1720,0 5 0,0 3 0,0 7 0</inkml:trace>
  <inkml:trace contextRef="#ctx0" brushRef="#br0" timeOffset="25">10094 12064 7569,'6'-13'86,"1"0"1,2 1 0,-2 2 475,-1 1 0,-3 8 0,-7 1-543,-5 7 0,-3 6 0,-2 5 1,-4 4-1,-4 4 0,-1 3-80,1 2 1,-1 1 0,4-3 0,1 2 0,2-2 0,6-1 55,2-2 0,4-5 0,4-4 0,0-2 0,1-3 1,4-4 134,4-3 1,-2-4 0,2-4-1,1-6 1,2-8 0,2-8 82,4-6 0,-4-2 0,5-7 1,-1-1-1,-1-1 0,1-3-52,1-2 0,-4 5 0,2-4 1,-2 2-1,-2 0-115,0 2 1,0 1-1,0 3 1,-1 2-1,-2 2 1,-2 2-371,-2 3 1,-2 2 0,-4 4 0,0 2 0,0 2-1049,0 3 0,0 2 1372,0 1 0,0-1 0,0 1 0</inkml:trace>
  <inkml:trace contextRef="#ctx0" brushRef="#br0" timeOffset="26">10384 12169 7569,'13'-8'209,"0"-1"1,0 0-1,0 0 182,1 1 0,-6 3 1,1-2-1,0 0 0,0 1 1,-2-2-216,-1 1 1,3-2 0,-4-5 0,1-2 0,2-3-1,-3 0-194,1 0 1,-1-5 0,-5 4-1,0-1 1,0 2 0,0 2-52,0-1 0,-2 1 1,-2 5-1,-5 2 1,-3 2 143,-1 3 1,0 0 0,-2 7 0,-1 2 0,-1 6 0,1 6-37,1 6 0,2 5 0,0 2 0,1 1 0,3 1 0,5 0-30,2 0 0,2 4 1,2-5-1,2-2 0,5-3 1,4-5-141,5-1 1,-2-1-1,6-5 1,1-1 0,2-3-1,0-5-396,-3-3 1,3-1 0,-3-1 0,2-5 0,3-6-1139,-1-4 1665,0-7 0,7-3 0,0-8 0</inkml:trace>
  <inkml:trace contextRef="#ctx0" brushRef="#br0" timeOffset="27">10950 11709 7569,'26'-40'80,"-6"5"1,-2 2 0,-3 2 0,-2 5 0,-2 4 340,-2 3 1,-3 1 0,-6 5 0,2 1-158,2 4 1,-4 3 0,0 11 0,-7 7 0,-5 8-54,-1 4 0,-6 8 0,-2 7 0,-1 6 0,0 7 0,0 4-295,2 4 1,-3-1 0,7 0-1,2-1 1,6-4 83,2-1 0,-4-1 0,2 0 0</inkml:trace>
  <inkml:trace contextRef="#ctx0" brushRef="#br0" timeOffset="28">11371 11669 7569,'-9'0'127,"2"2"0,1 2 0,3 5 1,1 3-1,2 2 0,0 2 1,0 2-1,0-2 0,0 0 1,-1 0-1,-2 2 0,-1-2-2115,1-2 1988,-5 0 0,7-1 0,-5 0 0</inkml:trace>
  <inkml:trace contextRef="#ctx0" brushRef="#br0" timeOffset="29">11713 11669 7569,'-9'0'810,"0"0"0,1 2-728,-6 2 0,1-2 0,0 2 0,0-2 1,0-2-1,0 0 120,0 0 0,-1 0 0,1 0 0,0 1-61,0 3 0,6 4 1,2 5-1,4 0 0,1 0-155,0 0 1,6 5-1,2 1 1,4 0-1,1 1 1,2-1-127,2 0 1,-2-1 0,1-5 0,-4 0 0,-5 0-1,-1 1 108,-3-1 1,-2 0-1,-2-1 1,-4-2 0,-5-1-1,-6-1 35,-6 0 0,-3-1 0,-1-4 0,-2 3-3,-2 1 0,-4-4 0,-6 3 0</inkml:trace>
  <inkml:trace contextRef="#ctx0" brushRef="#br0" timeOffset="30">6870 13446 7569,'-13'0'83,"0"5"1,1 4 0,2 9 0,2 5 0,2 6 0,4 8 0,0 4-1,2 4 1,2 2 0,2 1 0,6-1 0,5-3 0,2-5 0,-1-4-1,-2-4-63,-6-3 0,3-12 0,-7-6 0,-3-8 1,-4-14-124,-5-12 0,-4-8 0,0-9 1,2-2-1,3-6 0,1-3 1,3-4 137,2-1 1,1-4 0,0 4 0,1 1 0,3 4 0,5 2 33,3 2 0,1 11 0,0 2 0,2 7 0,1 6 91,1 5 0,2 6 0,-2 4 0,2 3 0,0 5 0,1 8 8,0 7 1,-3 2-1,-1 6 1,-5 4 0,-3 1-1,-2 2-47,-4 0 0,-2 0 1,-4-5-1,-5-1 0,-2-3-234,-3-5 1,0-2-1,-2-2 1,-2-1-1,2-2 1,0-3-334,-2-1 0,4-2 0,-4-2 0,4 1 1,0 1-1,1-1 446,0-1 0,0-2 0,0 0 0</inkml:trace>
  <inkml:trace contextRef="#ctx0" brushRef="#br0" timeOffset="31">7383 13498 7569,'-9'-1'50,"2"-4"1,0-3 0,1-4-1,-1-3 1,1-1 0,0-3 220,3-1 1,1-2 0,2-5-1,0 3 1,2 0 0,2 2 0,5-1-194,3-2 0,5 5 0,1 2 0,-2 2 0,0 1 0,0 1-462,2 2 0,4 3 0,-3 0 1,0 5-1,1 3 104,1 1 0,-5 1 0,3 3 0,-2 7 0,1 5 0,-4 6 170,-3 3 0,0 1 1,-2 0-1,3 0 1,1-1-1,0-1 145,0-2 1,0-6-1,1 0 1,-1-6-1,0-6 1,0-2 70,0-2 1,0 0-1,2-3 1,1-4 0,0-7-1,-3-2 121,-2-3 0,-4 3 0,3-4 1,-3-1-1,-1 2 0,-3 0-92,-1 3 1,-2 2-1,-2 2 1,-2 2-1,-5 2-204,-3 3 0,-1 0 1,0 7-1,-2 2 1,-1 5-1,-1 3-23,1 1 1,-3 1 0,1 4 0,2 2 0,1 2 0,4 0 130,2 2 1,-1 0 0,5 3 0,2-1 0,3 0-1,5-1-92,4-3 1,7-1 0,3-7 0,3 1 0,4-3 0,5-2-1071,2-3 1123,-3-1 0,8-6 0,-5 0 0</inkml:trace>
  <inkml:trace contextRef="#ctx0" brushRef="#br0" timeOffset="32">8291 13261 7569,'0'-8'-50,"-1"0"1,-4 2 0,-3 3 0,-4 3-1,-1 5 61,0 4 1,-5-1 0,0 4-1,2 3 1,2 1 0,1 3 81,-1 3 1,3-2 0,2 2 0,5 0 0,2 0-1,2-2 77,0-1 1,6-1 0,3-6 0,2-2 0,3-3 0,-1-1 0,0-3 1,4-2 0,1-3-1,-2-7 1,-3-9 0,-3-7 25,-1-5 0,0-1 1,4-7-1,0-3 0,1-1-127,-1-4 0,-2 4 0,0-6 0,-3-2 0,3-3 0,0-2-381,2-2 1,-1 4 0,-2 5 0,-1 0 0,1 2-212,2 7 0,-5 7 0,-1 11 0,-1 7 522,-1 3 0,0 9 0,-4-4 0</inkml:trace>
  <inkml:trace contextRef="#ctx0" brushRef="#br0" timeOffset="33">8647 13051 7569,'13'-12'301,"-2"2"1,0 3 0,-4-1 72,-1 1 0,-2 6 0,-4 2 0,-1 9 0,-2 8 0,-3 2-223,-1 4 1,-1 2-1,-2 3 1,1 2-1,1-2 1,0-1-645,4-2 0,2 0 1,2-1-1,0-1 1,0-4-2214,0-1 2706,0-1 0,-5-11 0,-3-1 0</inkml:trace>
  <inkml:trace contextRef="#ctx0" brushRef="#br0" timeOffset="34">8897 13038 7569,'8'4'373,"1"0"-42,1-1 1,-4-7-315,-1-5 0,-10 3 0,-4 3 0,-4 6 0,-3 6 3,-1 3 1,-1 2 0,5 3 0,1 2 0,2 1 126,1 3 0,6 1 0,-1-1 0,2-2 0,2-1 0,0-1 37,0 0 1,11-1 0,3-7-1,5 0 1,3-4 0,0 0-194,0 0 0,0-4 0,4 3 1,1-1-1,-2 0-2106,-4 3 2115,4-5 0,-4 8 0,5-3 0</inkml:trace>
  <inkml:trace contextRef="#ctx0" brushRef="#br0" timeOffset="35">9384 12722 7569,'0'-13'190,"-2"3"1,-1 5-1,-3 11 1,0 10-1,-1 10 1,1 8-1,-1 4 1,1 3-26,0 3 1,2-2 0,4 5-1,0-2 1,0-4 0,0-3-551,0-3 0,1-1 0,2 1 0,2-4 385,-2-4 0,-8 0 0,-2-1 0</inkml:trace>
  <inkml:trace contextRef="#ctx0" brushRef="#br0" timeOffset="36">9120 13051 7569,'2'-13'102,"2"0"0,5-1 0,3 1 1,2 0-1,4 0 0,5 0 264,6 0 1,5-1-1,6 1 1,-2 0-1,-2 1 1,-2 2-292,-2 1 0,3 5 1,-6-3-1,-4 1 0,-6 3 1,-4 1-14,-2 2 1,-1 2 97,-4 2 1,-2 8 0,-6 7-1,-1 0 1,-4 2 0,-2-1-133,0 3 0,-1 1 0,6-1 0,-3-1 0,2 1 0,2 1-451,1-2 1,0 1-1,1-4 1,2 0-1,3 0 1,1-3 422,4-1 0,0-2 0,2 0 0</inkml:trace>
  <inkml:trace contextRef="#ctx0" brushRef="#br0" timeOffset="37">9818 12959 7569,'7'1'84,"-4"4"0,-6 3 0,-6 4 1,-1 3 71,1 2 1,4-1 0,5 5 0,0-1 0,0-1 0,1 0-258,3-3 0,4-3 1,5-2-1,1-4 1,3-1-1,0-3-7,-1-2 0,0-1 0,0-1 1,2-4-1,-3-3 0,-4-6 102,-2-3 1,-6-4-1,1-3 1,-2 0 0,-2 2-1,0 0-59,0 2 0,-6-3 0,-3 5 0,-3 2 0,-1 3 0,0 2-398,0 3 0,-5 5 463,1-2 0,-1 4 0,5 1 0</inkml:trace>
  <inkml:trace contextRef="#ctx0" brushRef="#br0" timeOffset="38">10147 12893 7569,'0'13'115,"0"-4"0,0 0 1,0 1-1,0 2 285,0 1 1,1-2-132,4-2 0,2-3-167,6-6 1,-1-1 0,-2-2-1,-1-2-141,1 2 0,2-2 0,2 0 1,3 1-1,0-1 0,-1 1-17,-1 1 0,-2 2 0,2 1 0,1 0 0,1 0 1,1 1 70,1 3 0,-5 4 0,4 5 1,-3 0-1,-2 2 0,-2 1-294,-2 1 0,1 2 1,-5-3 278,-2 2 0,4-1 0,0-3 0</inkml:trace>
  <inkml:trace contextRef="#ctx0" brushRef="#br0" timeOffset="39">10028 12564 7569,'-13'0'522,"0"0"0,0 0-94,0 0 0,5 2 0,4 2 0,3 5 0,1 2 0,1 3-428,3-1 0,4 0 0,5 0 0</inkml:trace>
  <inkml:trace contextRef="#ctx0" brushRef="#br0" timeOffset="40">11608 12604 7569,'-5'-15'80,"-1"-1"0,1-2 0,-3 2 1,1 2-1,-3 0 0,-2 3 1,-1 1-1,0 2 0,-2 2 1,-1 3-1,-3 2 0,0 2 1,-1 4-1,0 5 117,1 6 1,-4 2-1,3 8 1,-1 6-1,2 5 1,2 5 0,-1 5-165,2 5 0,3 10 0,3-2 0,2 0 0,2-2 0,3-1-582,2 0 1,1-1 548,0-8 0,0 3 0,0-4 0</inkml:trace>
  <inkml:trace contextRef="#ctx0" brushRef="#br0" timeOffset="41">11042 12853 7569,'1'-13'100,"4"0"0,3 0 0,4 1 1,1 2-1,0 3 224,1 1 1,3-3 0,2 5 0,2-1 0,1 1-1,-1 0-72,1 1 0,-4 1 1,2 2-1,-1 0 1,-2 2-1,-3 2-77,-1 5 1,0 3 0,1 1 0,-1 0 0,0 0 0,0 2-168,0 2 1,-4-1-1,0 6 1,0 2-1,-1-1 1,0 0-223,-2-1 1,4-6 0,-1 3-1,2-1 1,4-2 0,1-3-12,1-3 0,7-7 0,-2 2 1,3-5-1,1-5 0,-1-3 383,-3-4 1,-3-1 0,-6 0-1,-1-1 1,-4 1 0,-3 0 106,-4 0 1,-1-2 0,-1-1 0,-4-1 0,-2 1-374,0 1 1,-5 2 0,5 0 0,-1-1 0,3 3-471,-1 2 0,3-1 1,-6 5-1,-1 2 240,-2 2 0,-2 2 1,-3 4-1,0 4 1,1 2-1,1 2-730,2 1 1068,0-1 0,0 6 0,0 1 0</inkml:trace>
  <inkml:trace contextRef="#ctx0" brushRef="#br0" timeOffset="42">11937 12932 7569,'0'9'2818,"0"0"-2626,0-6 1,4-13 0,2-12-1,1-5 1,2 0 116,-2 0 0,5 1 1,-2 0-1,5-1 0,2 3 1,1 0-187,1 2 0,1 8 1,7-1-1,1 6 1,2 3-1,5 3 42,3 2 1,6 0-166,0-4 0,6-2 0,-3-6 0</inkml:trace>
  <inkml:trace contextRef="#ctx0" brushRef="#br0" timeOffset="43">8291 13985 7569,'-7'0'61,"-5"1"0,5 4 0,0 4 0,1 4 0,1 4 0,-1 5 0,1 4 0,-1 4 0,3 2 0,1 0 0,2 2 0,0-2-135,0 0 1,2-4 0,1-5-1,3 1 1,-1-5 0,1-3 73,-3-3 0,5 0 0,-1 0 0</inkml:trace>
  <inkml:trace contextRef="#ctx0" brushRef="#br0" timeOffset="44">8331 13722 7448,'-12'6'176,"2"4"0,2 4 0,3 5 1,2 2-1,1 2-723,2 2 0,0 2 547,0-1 0,0 0 0,0 0 0</inkml:trace>
  <inkml:trace contextRef="#ctx0" brushRef="#br0" timeOffset="45">8449 14077 8606,'7'-1'72,"-1"-4"0,-1-5 0,-1-5-21,-1-2 0,-2-5 0,-1 3 0,0 0 1,2 0-1,1 3 0,1 1 0,-1 2 152,-1 0 1,2 4-1,2 2 1,1 1-170,3 3 0,2 2 0,3 1 1,1 1-1,1 3-51,-1 5 0,1 3 0,-1 1 1,3 0-1,0 2 0,0 1-233,-3 1 1,-3 5 0,-3-4 0,-3-1 0,1 1-1,-2-1-1369,-1 0 1619,0-3 0,-5 5 0,0 2 0</inkml:trace>
  <inkml:trace contextRef="#ctx0" brushRef="#br0" timeOffset="46">9015 13735 7569,'-9'4'-3,"0"2"0,-1 1 0,-1 5 0,-3 4 0,1 8 1,0 3 318,0 4 0,1 6 0,2-2 0,3 3 0,1 0 0,3-2 1,1-1-338,2 2 1,0-5-1,2-1 1,1-3-1,3-2 1,0-1-1,1-3-333,0-5 0,-2-7 0,2-4 0,-1-4 292,-3-8 0,-2-10 0,1-6 0,0-3 0,3-3 265,-2-2 0,-2-4 0,-1-7 0,0-1 0,2-4 0,1 1-46,1 0 1,6 1 0,-1 6 0,3 3 0,1 4 0,-1 5-52,-4 4 1,4 7-1,-3 8 1,3 1-184,1 3 1,-5 3-1,0 4 58,-2 5 0,-2 4 0,-4 3 0,0 3 1,0 0-1,0 2 8,0-1 0,-6 1 0,-3 1 0,-4-3 0,-3-2 0,-3 1-281,-1-2 1,-1-1 0,-2-2 0,2 0 0,2 0 0,3-1 291,2-3 0,0 2 0,1-3 0</inkml:trace>
  <inkml:trace contextRef="#ctx0" brushRef="#br0" timeOffset="47">9199 13735 7569,'0'9'28,"0"-1"1,-1 1 0,-2 0 0,-3 0 0,0 1 0,0 3 164,3 5 0,2-4 1,1 4-1,0-3 0,0-2 1,1 0 38,4 0 1,2-4-1,6 0 1,0-1 0,1 0-1,0-4-74,4-3 1,-4-1-1,4 0 1,-3 0-181,-2 0 0,-6-5 0,-3-4 1,-2-4-1,-2-3 0,0-3-242,0-2 1,0 4 0,0-5 0,0-2 0,1-1-383,4-1 0,-2-2 0,5-1 646,3-2 0,6-11 0,4 1 0</inkml:trace>
  <inkml:trace contextRef="#ctx0" brushRef="#br0" timeOffset="48">9634 13419 7501,'0'-6'293,"0"6"1,0 9-10,0 7 0,-5 5 1,-1 5-1,0 2 0,-1 1 1,1 3-1,0 0-128,4 0 0,0 4 0,2-4 0,0 0 0,0 1 0,0 0-1506,0-1 0,0 3 1350,0-4 0,-6 5 0,-1-2 0</inkml:trace>
  <inkml:trace contextRef="#ctx0" brushRef="#br0" timeOffset="49">9410 13748 7569,'0'-13'166,"6"4"0,2 0 0,6-1 0,2 0 0,3 1 0,0 5 342,0 2 0,3 2 0,-3 0 1,0 0-1,1 0 0,1 2-544,2 2 0,-4-1 0,0 6 0,-1 0 0,1-1 36,1 1 0,-4-6 0,3 3 0</inkml:trace>
  <inkml:trace contextRef="#ctx0" brushRef="#br0" timeOffset="50">10831 13524 7569,'-1'14'110,"-4"-1"1,-3 0 0,-4 0 0,0 2 0,2 1 0,1 1 0,-1 1-1,-2-1 1,-1 1 0,0-1 0,0 1 0,0 0 0,-1-1 0,1 1-35,0-1 1,-2 5 0,-1-3 0,-1 2-1,-1 1-76,-1-2 0,-1 5 0,-7-5 0</inkml:trace>
  <inkml:trace contextRef="#ctx0" brushRef="#br0" timeOffset="51">10502 13656 7569,'9'-6'0,"0"-1"0,1 0 34,2 2 1,1 4-1,0 2 1,0 4 0,2 3-1,1 4 1,1 1 574,-1 0 0,3 0 0,-1 2 1,0 1-1,-1 2 0,1-1-507,-2 2 0,3-3 0,-2 5 1,-1-1-1,-1-1-1346,-2 0 0,0 0 1244,1-1 0,-1-4 0,0 5 0</inkml:trace>
  <inkml:trace contextRef="#ctx0" brushRef="#br0" timeOffset="52">11937 13617 7569,'-6'-8'65,"4"-3"1,-3 2-1,-1-1 1,-2-1-1,0 4 1,-1 1-1,-1 3 1,-2 2-1,-1 2 1,0 2 101,-1 2 1,-3 6 0,-1 1 0,1 5 0,-1 4 0,1 2 0,-1 2-269,-1 1 0,3 1 0,-4-1 1,2-1-1,5-3 0,4-5 0,3-2-45,3-2 1,3-1 0,5-3 0,3-5 0,6-4 0,3-6 35,5-7 1,7-6-1,1-6 1,-4 0-1,-4 0 1,-3-2 152,-3-1 0,-1 5 0,-2 2 0,-2 2 0,-2 3 0,-3 3 577,0 4 1,-5 2-487,4 2 0,1 10 0,-2 1 0,-1 8 0,0 8 0,0 3 38,1 1 0,2 6 0,-3 4 1,1 2-1,-1 1 0,-1 2-139,-2 3 1,0-3-1,-2 1 1,-2-4-1,-5-4 1,-3-1-241,-1 1 0,-4-6 0,-2 0 0,0-5 1,-2-1-1,1-2-115,-4-2 0,1-3 1,0-4-1,2-2 1,2-5-893,3-2 1214,1-2 0,2-6 0,0-1 0</inkml:trace>
  <inkml:trace contextRef="#ctx0" brushRef="#br0" timeOffset="53">12134 13577 7569,'0'13'86,"0"0"0,0 2 0,0 1 0,-1 3 0,-2 0 129,-2 0 0,1 4 0,4-2 0,-2 1 0,0-2 0,-3-1 1,2-1-193,2 1 0,2-4 0,2 2 0,2-2 1,-1-4-509,2-2 1,-3 1 484,5-5 0,-5 5 0,3-3 0</inkml:trace>
  <inkml:trace contextRef="#ctx0" brushRef="#br0" timeOffset="54">12239 13551 7569,'8'6'-29,"-2"1"1,-2 2 0,0-1 0,-1 3-1,0 0 1,0 3 0,1-1 365,-1 0 1,0 0-1,0 0 1,3 2 0,0 1-1,1 1 1,1-1-228,2-1 1,2-2 0,1-1 0,0-2 0,0-3 0,0-1-196,0-3 0,0-3 0,1-4 0,-3-5 2,-2-3 0,-3-2 0,-5-4 0,2-2 0,2-2 0,-2 0 79,-2-1 1,-1-2-1,0-2 1,0 3-1,0 0 1,2 2-209,2-1 1,-3 4 0,5 1 0,-1 4 0,1 1-1230,1-1 1441,-4 7 0,3 1 0,-6 6 0</inkml:trace>
  <inkml:trace contextRef="#ctx0" brushRef="#br0" timeOffset="55">12582 13643 7569,'13'0'-47,"4"0"0,2 0 0,0 0 1,0-2-1,-3-2 0,-1-3 366,-2-1 1,0-3-1,0 2 1,-1-3 0,-2-2-1,-1-2-283,1-2 0,-4-4 0,0 3 0,-1-1 0,-1-2 1,-1 1-157,-2 4 1,-2 2 0,-4 3 0,-5 4 79,-6 3 0,1 4 0,-1 2 1,5 4-1,3 3 50,3 4 1,0 1 0,5 2 0,0 2 0,0 4 0,2 1 47,2 0 0,3-2 0,6 4 1,-1-4-1,-2-1 0,-1-1-182,1 1 0,1-5 1,-1 4-1,-1-4 0,-1-1 1,0 1-1528,-4-1 1651,3-6 0,1 5 0,5-5 0</inkml:trace>
  <inkml:trace contextRef="#ctx0" brushRef="#br0" timeOffset="56">13029 13524 7569,'0'14'57,"-4"-1"1,-1 0 0,2 0-1,2 2 1,1 1 0,0 1 0,0-1 120,0-1 0,0-2 0,0 0-256,0 0 0,1-5 0,2-5 1,3-8-1,1-6 119,4-5 0,0-8 1,2 4-1,2-2 1,1 0-1,2-2 156,-2 0 0,3 3 0,-2 4 0,-2 2 0,-3 3 0,-4 4 112,3 3 1,-4 4 0,0 2 0,-1 4 0,-3 5-205,-1 6 0,-2 4 0,0 8 0,0 1 1,-2 2-1,-1-2-197,-1-1 0,-1-6 0,5 0 92,0 1 0,6-4 0,2 0 0</inkml:trace>
  <inkml:trace contextRef="#ctx0" brushRef="#br0" timeOffset="57">14187 13643 6864,'0'14'198,"-1"5"0,-2 8 0,-3 6 0,0 7 0,-1 2 0,1 4 0,-1-1 1,1 2-1,0-3 0,3-2 0,2-6 0,1-2 0,0-6-295,0-5 1,-2-7 0,-1-13 69,-1-12 1,-1-10 0,5-11-1,0-5 1,0-3 0,0-3-1,0-3 57,0-4 1,0 1-1,0-1 1,0-4 0,2-2-1,1-1 40,1 4 0,11 0 0,-2 7 0,2 3 0,1 4 0,0 7-4,1 2 0,1 3 0,-4 1 0,3 4 0,0 2 0,-1 5 7,-1 3 1,-2 7-1,0-1 1,-1 4-1,-2 4 92,-1 5 1,-2 8-1,3 7 1,-2 5 0,-3 6-1,-2 3-111,-1 2 1,-2-2-1,0-2 1,-2-2-1,-2-2-164,-5-3 0,-2-2 0,-4-6 0,-1-2 1,-3-1-1,0 0-519,0-2 1,1-6 0,5-3 0,0-1-1350,0-3 1978,5-2 0,-3-1 0,3 0 0</inkml:trace>
  <inkml:trace contextRef="#ctx0" brushRef="#br0" timeOffset="58">14595 13472 7569,'0'-9'197,"-1"2"1,-4 1 82,-3 3 1,-3 3-1,1 3 1,1 3 0,0 1-1,1 3-279,-1 2 0,0 3 1,-3 1-1,2 3 1,1 0-1,1 1-46,0 1 1,-2-4-1,6 4 1,1-1 0,1-1-1,2 0-170,0-3 0,0-6 0,2-2 0,2-2 159,5-4 0,3-7 1,1-7-1,0-6 0,-1-1 1,-2 0 139,-1 3 1,-1-3 0,6 2-1,-3 1 1,0 1 0,-3 2 95,3 0 0,0 5 0,1 3 0,-2 0 0,-1 1 0,1 1-61,2 1 0,1 2 0,0 0 1,0 2-1,1 1-232,-1 1 1,-4 6-1,-1-1 1,1 3-94,-2 1 1,-1 0 0,-6 0 0,0 1-1,0-1-188,0 0 0,0 0 0,2-1 360,2-4 1,3-2 0,7-7 108,-1-4 0,-2-2 1,0-6-1,-4 0 0,-1 0 1,-3-2 170,-2-2 0,-1 2 0,2-4 0,1 1 0,1-1 0,0-1-143,2-3 1,0 4 0,4 0 0,-1 1-1,1 2 1,2 3-189,1 3 0,-4 2 1,1-2-1,3 3 1,3-1-1,2 2-238,1 1 0,-4 0 0,2 5 0,-2 0 1,-1 2-1,2 1 7,2 1 1,-5 6 0,-4-1 0,1 3 0,2-1 165,1-2 507,-6 3 257,-1-11 1,-7 5 0,-4-6-294,-3 0 0,0 6 1,-1 3-1,-1 3-241,-1 1 0,-1 0 0,3 0 0,3 0 1,2 0-279,-1 0 0,1-4 205,4 0 0,2-6 0,0 0 0,4-6 1,2-6 147,2-3 1,-3-1-1,2 0 1,1 0 0,0 0-1,1 0-40,-3 0 1,0 4-1,2 1 1,-1 1-88,1 0 0,-3 4 1,1 0-1,-3 6 0,-2 7 1,-1 6-9,-2 6 0,1 3 1,2 1-1,2 1 1,-2-1-1,-2 0-290,-1 1 1,1-3 0,2-2 0,3-4 0,0-4-669,0 0 1,0-6 0,-2 0 937,5-2 0,3-14 0,1-6 0</inkml:trace>
  <inkml:trace contextRef="#ctx0" brushRef="#br0" timeOffset="59">15490 13432 7569,'0'14'176,"0"-1"0,0 0 0,-1 1 1,-2 3-1,-3 2 0,0 0 1,-1 1 98,-1 0 0,1 1 1,-2 1-1,3-5 1,2-2-1,0-2-110,1 0 1,1-4 0,4-2-185,2-1 1,-1-7 0,6-9 0,1-7 0,2-3 0,2-2 41,4 0 0,-2 0 1,4-4-1,1 0 1,-2-1-1,1 1 34,1 0 1,-5 5 0,3 4 0,-1 2 0,-2 2-67,-5 0 0,1 7 0,-8 6 0,-1 9 51,-1 7 1,-7 0 0,0 6 0,-1 0 0,0 0 0,1-2-39,0-1 1,3 3 0,-2-4-1,2-2 1,2-2-187,0-1 1,6-5 0,3-4 146,3-2 0,1-2 1,0-2-1,0-2 1,0-5-1,0-3 30,1-1 0,-1 0 0,1-2 1,2 1-1,1-1 0,-4 3 117,-3 1 0,-1 3-3,4 0 0,-6 6 0,-2 2 0,-3 7-74,3 5 0,-4-3 0,5 0 0,-1 1 0,0 2-162,3 1 1,-1 0 0,2 0 0,-3 0 0,-2 0-215,0 1 1,1-1 0,-5 0 0,0 0-1,0 0 341,0 0 0,-6 6 0,-1 2 0</inkml:trace>
  <inkml:trace contextRef="#ctx0" brushRef="#br0" timeOffset="60">16227 13551 7569,'9'0'155,"0"0"1,1 0 0,2-2 0,1-1 0,0-2-1,0-1 1,0-2 0,0 1 0,-1-3 0,-3-2 0,-3-1-46,0 0 1,-5-5 0,2 1-1,-6 2 1,-6 3 0,-4 5-99,-5 1 1,2-2 0,-4 3 0,-1 2 0,2 2 0,0 1-68,3 0 1,2 1 0,1 2 0,1 3 0,3 1 92,5 4 1,-2 0 0,1 4 0,3 1 0,2 3 0,2 0 34,3 0 1,5 3-1,-1-3 1,1 0 0,0 1-1,1-1-89,3 0 1,-1-1 0,6-5 0,-1 0 0,1 0 0,1 0-434,4 1 0,1-7 0,1-3 0,0-2 0,1-4 449,-1-2 0,0-9 0,1-8 0</inkml:trace>
  <inkml:trace contextRef="#ctx0" brushRef="#br0" timeOffset="61">16753 13117 7738,'-13'7'182,"5"5"0,-1-2 0,-1 6 1,-2 7-1,-1 7 0,0 3 0,-1 4 23,1 2 0,0-5 1,0 8-1,1 1 1,2-2-1,3-1-489,1 0 0,1-5 0,5-1 0,0-2 284,0-3 0,0-1 0,0-2 0</inkml:trace>
  <inkml:trace contextRef="#ctx0" brushRef="#br0" timeOffset="62">16503 13511 7569,'14'8'206,"-4"-3"0,3-5 1,6 0-1,4 0 1,4 0-1,-1 0 24,0 0 1,5-1 0,-2-2-1,-2-3 1,-4-1 0,-1-2-130,-2 2 0,-2-5 0,-8 3 0,-2-2 0,-3-2 1,0-1-325,1 1 1,-5 0 0,2 0 0,-4 0 0,-5 1-1,-2 2-88,-2 1 0,-2 6 1,-1-1-1,0 2 0,0 2 205,0 0 0,4 2 1,2 2-1,1 5 1,3 4-1,1 3 155,2 2 0,0 5 0,2-1 0,2 3 1,4 1-1,0 0-128,1 1 1,-4-5 0,2-2 0,0 1 0,1-2-4,2 0 0,-4-6 1,-1-6-1,1-3 251,3-5 0,3-6 0,1-9 1,0-3-1,2-2 0,2-2 67,5-2 0,2-4 0,-1 1 1,-3 3-1,-1 0-47,-2 0 1,2 5 0,-2 2 0,-2 4-1,-4 1-201,-2-1 0,-4 7 0,3 3 0,3 2-655,0 2 1,-2 5 666,0-1 0,0 6 0,4-2 0</inkml:trace>
  <inkml:trace contextRef="#ctx0" brushRef="#br0" timeOffset="63">17385 13353 7569,'0'-8'92,"-1"0"0,-4 1 0,-3 1 1,-4 0 134,-1 3 0,0 3 0,-1 5 0,0 2 0,-2 2 0,-2 0-168,2 1 1,1 2-1,2 1 1,2 0-1,2 0 1,4 0-12,4 0 1,1 1 0,0-1-1,1 0 1,4 0 0,5 0 91,6 0 1,-1 2 0,2 1 0,-4 2 0,-2-2 0,-4-2 101,-1-1 0,-2 2 1,-4 1-1,-1 2 1,-4-2-1,-3-2-298,-4-1 1,-7 5-1,-3 0 1,-3-2-1,-1-2 1,-1-2 55,1-3 0,0 2 0,-1-3 0</inkml:trace>
  <inkml:trace contextRef="#ctx0" brushRef="#br0" timeOffset="64">18583 13261 7569,'-13'-13'115,"-1"0"1,1 0 0,0 1-1,0 2 1,-2 3 0,-1 1-1,-3 3 1,-1 1 0,-4 2-1,0 0 1,-3 2 0,1 1 0,-2 4-1,-1 5 1,-3 7 1239,-2 4-1207,-1 9 0,-3 2 1,4 5-1,8 1 1,8-1-1,8 1-15,6-1 1,10-5 0,8-3 0,13-5 0,12-4 0,11-5 0,7-3-172,3-6 0,-8 3 1,3-7-1,-4-1 1,-6-3-1,-4-6 184,-6-7 0,-4-2 1,-9-7-1,-5 0 1,-2 0-1,-3 1 91,-4-3 0,0-5 0,-5-2 0,1 2 1,-1 0-1,-2-2-455,-1-4 0,-3-3 0,-4-2 0,-6 2 0,-3 3 0,-3 5-168,-3 2 0,-3 9 0,-1 4 1,-2 7-1,-1 3 0,-3 7-214,-2 5 0,5 9 0,-2 3 600,3 1 0,2 2 0,0 5 0</inkml:trace>
  <inkml:trace contextRef="#ctx0" brushRef="#br0" timeOffset="65">18214 13511 7569,'-13'0'270,"0"0"1,4 0-1,3 0 1,6 0-1,11 0 1,8 0-1,7-1 1,8-4-1,8-3 1,9-4-1,5-1 198,2 0 0,-4 4 1,3 2-1,-4 1-468,-5 3 0,3-4 0,-4-1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3.025"/>
    </inkml:context>
    <inkml:brush xml:id="br0">
      <inkml:brushProperty name="width" value="0.09071" units="cm"/>
      <inkml:brushProperty name="height" value="0.09071" units="cm"/>
      <inkml:brushProperty name="color" value="#FF0000"/>
    </inkml:brush>
  </inkml:definitions>
  <inkml:trace contextRef="#ctx0" brushRef="#br0">18249 4506 7583,'0'-13'-78,"0"3"-268,0-3 212,0 7-51,0 2-233,0 4 86,4 0 147,-3 0 185,4 0 0,-5-4 0,0-1 0</inkml:trace>
  <inkml:trace contextRef="#ctx0" brushRef="#br0" timeOffset="1">18352 4506 7569,'5'-4'799,"-1"3"-357,-4-3-400,0 4 13,0 8 18,0-1 1,-3 9-741,0-3 1,0 2 197,3-2 0,0-1 469,0-3 0,0-4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11/29/22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en.wikipedia.org/wiki/Operator_(mathematics)" TargetMode="External"/><Relationship Id="rId7" Type="http://schemas.openxmlformats.org/officeDocument/2006/relationships/hyperlink" Target="https://en.wikipedia.org/wiki/Nabla_symbol"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en.wikipedia.org/wiki/Differential_operator" TargetMode="External"/><Relationship Id="rId5" Type="http://schemas.openxmlformats.org/officeDocument/2006/relationships/hyperlink" Target="https://en.wikipedia.org/wiki/Vector_(geometry)" TargetMode="External"/><Relationship Id="rId4" Type="http://schemas.openxmlformats.org/officeDocument/2006/relationships/hyperlink" Target="https://en.wikipedia.org/wiki/Vector_calculus"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en.wikipedia.org/wiki/Conditional_entropy" TargetMode="External"/><Relationship Id="rId13" Type="http://schemas.openxmlformats.org/officeDocument/2006/relationships/hyperlink" Target="https://en.wikipedia.org/wiki/Entropy_rate" TargetMode="External"/><Relationship Id="rId18" Type="http://schemas.openxmlformats.org/officeDocument/2006/relationships/hyperlink" Target="https://en.wikipedia.org/wiki/Noisy-channel_coding_theorem" TargetMode="External"/><Relationship Id="rId3" Type="http://schemas.openxmlformats.org/officeDocument/2006/relationships/hyperlink" Target="https://en.wikipedia.org/wiki/Information_theory" TargetMode="External"/><Relationship Id="rId7" Type="http://schemas.openxmlformats.org/officeDocument/2006/relationships/hyperlink" Target="https://en.wikipedia.org/wiki/Differential_entropy" TargetMode="External"/><Relationship Id="rId12" Type="http://schemas.openxmlformats.org/officeDocument/2006/relationships/hyperlink" Target="https://en.wikipedia.org/wiki/Relative_entropy" TargetMode="External"/><Relationship Id="rId17" Type="http://schemas.openxmlformats.org/officeDocument/2006/relationships/hyperlink" Target="https://en.wikipedia.org/wiki/Channel_capacity" TargetMode="External"/><Relationship Id="rId2" Type="http://schemas.openxmlformats.org/officeDocument/2006/relationships/slide" Target="../slides/slide24.xml"/><Relationship Id="rId16" Type="http://schemas.openxmlformats.org/officeDocument/2006/relationships/hyperlink" Target="https://en.wikipedia.org/wiki/Shannon's_source_coding_theorem" TargetMode="External"/><Relationship Id="rId20" Type="http://schemas.openxmlformats.org/officeDocument/2006/relationships/hyperlink" Target="https://en.wikipedia.org/wiki/Template:Information_theory" TargetMode="External"/><Relationship Id="rId1" Type="http://schemas.openxmlformats.org/officeDocument/2006/relationships/notesMaster" Target="../notesMasters/notesMaster1.xml"/><Relationship Id="rId6" Type="http://schemas.openxmlformats.org/officeDocument/2006/relationships/hyperlink" Target="https://en.wikipedia.org/wiki/Entropy_(information_theory)" TargetMode="External"/><Relationship Id="rId11" Type="http://schemas.openxmlformats.org/officeDocument/2006/relationships/hyperlink" Target="https://en.wikipedia.org/wiki/Conditional_mutual_information" TargetMode="External"/><Relationship Id="rId5" Type="http://schemas.openxmlformats.org/officeDocument/2006/relationships/hyperlink" Target="https://en.wikipedia.org/wiki/Bit" TargetMode="External"/><Relationship Id="rId15" Type="http://schemas.openxmlformats.org/officeDocument/2006/relationships/hyperlink" Target="https://en.wikipedia.org/wiki/Rate%E2%80%93distortion_theory" TargetMode="External"/><Relationship Id="rId10" Type="http://schemas.openxmlformats.org/officeDocument/2006/relationships/hyperlink" Target="https://en.wikipedia.org/wiki/Mutual_information" TargetMode="External"/><Relationship Id="rId19" Type="http://schemas.openxmlformats.org/officeDocument/2006/relationships/hyperlink" Target="https://en.wikipedia.org/wiki/Shannon%E2%80%93Hartley_theorem" TargetMode="External"/><Relationship Id="rId4" Type="http://schemas.openxmlformats.org/officeDocument/2006/relationships/hyperlink" Target="https://en.wikipedia.org/wiki/Probability_distribution" TargetMode="External"/><Relationship Id="rId9" Type="http://schemas.openxmlformats.org/officeDocument/2006/relationships/hyperlink" Target="https://en.wikipedia.org/wiki/Joint_entropy" TargetMode="External"/><Relationship Id="rId14" Type="http://schemas.openxmlformats.org/officeDocument/2006/relationships/hyperlink" Target="https://en.wikipedia.org/wiki/Asymptotic_equipartition_property"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represents how important that input feature is to the classification decision, and can be positive (meaning the feature is associated with the class) or negative (meaning the feature is not associated with the class). Thus we might expect in a sentiment task the word </a:t>
            </a:r>
            <a:r>
              <a:rPr lang="en-US" sz="1200" i="1" kern="1200" dirty="0">
                <a:solidFill>
                  <a:schemeClr val="tx1"/>
                </a:solidFill>
                <a:effectLst/>
                <a:latin typeface="+mn-lt"/>
                <a:ea typeface="+mn-ea"/>
                <a:cs typeface="+mn-cs"/>
              </a:rPr>
              <a:t>awesome </a:t>
            </a:r>
            <a:r>
              <a:rPr lang="en-US" sz="1200" kern="1200" dirty="0">
                <a:solidFill>
                  <a:schemeClr val="tx1"/>
                </a:solidFill>
                <a:effectLst/>
                <a:latin typeface="+mn-lt"/>
                <a:ea typeface="+mn-ea"/>
                <a:cs typeface="+mn-cs"/>
              </a:rPr>
              <a:t>to have a high positive weight, and </a:t>
            </a:r>
            <a:r>
              <a:rPr lang="en-US" sz="1200" i="1" kern="1200" dirty="0">
                <a:solidFill>
                  <a:schemeClr val="tx1"/>
                </a:solidFill>
                <a:effectLst/>
                <a:latin typeface="+mn-lt"/>
                <a:ea typeface="+mn-ea"/>
                <a:cs typeface="+mn-cs"/>
              </a:rPr>
              <a:t>abysmal </a:t>
            </a:r>
            <a:r>
              <a:rPr lang="en-US" sz="1200" kern="1200" dirty="0">
                <a:solidFill>
                  <a:schemeClr val="tx1"/>
                </a:solidFill>
                <a:effectLst/>
                <a:latin typeface="+mn-lt"/>
                <a:ea typeface="+mn-ea"/>
                <a:cs typeface="+mn-cs"/>
              </a:rPr>
              <a:t>to have a very negative weight. The </a:t>
            </a:r>
            <a:r>
              <a:rPr lang="en-US" sz="1200" b="0" kern="1200" dirty="0">
                <a:solidFill>
                  <a:schemeClr val="tx1"/>
                </a:solidFill>
                <a:effectLst/>
                <a:latin typeface="+mn-lt"/>
                <a:ea typeface="+mn-ea"/>
                <a:cs typeface="+mn-cs"/>
              </a:rPr>
              <a:t>bias term</a:t>
            </a:r>
            <a:r>
              <a:rPr lang="en-US" sz="1200" kern="1200" dirty="0">
                <a:solidFill>
                  <a:schemeClr val="tx1"/>
                </a:solidFill>
                <a:effectLst/>
                <a:latin typeface="+mn-lt"/>
                <a:ea typeface="+mn-ea"/>
                <a:cs typeface="+mn-cs"/>
              </a:rPr>
              <a:t>, also called the </a:t>
            </a:r>
            <a:r>
              <a:rPr lang="en-US" sz="1200" b="0" kern="1200" dirty="0">
                <a:solidFill>
                  <a:schemeClr val="tx1"/>
                </a:solidFill>
                <a:effectLst/>
                <a:latin typeface="+mn-lt"/>
                <a:ea typeface="+mn-ea"/>
                <a:cs typeface="+mn-cs"/>
              </a:rPr>
              <a:t>intercept</a:t>
            </a:r>
            <a:r>
              <a:rPr lang="en-US" sz="1200" kern="1200" dirty="0">
                <a:solidFill>
                  <a:schemeClr val="tx1"/>
                </a:solidFill>
                <a:effectLst/>
                <a:latin typeface="+mn-lt"/>
                <a:ea typeface="+mn-ea"/>
                <a:cs typeface="+mn-cs"/>
              </a:rPr>
              <a:t>, is another real number that’s added to the weighted inputs.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9372151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loss function also ensures 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1133545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loss function also ensures 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1883211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Why does minimizing this negative log probability do what we want? A per- </a:t>
            </a:r>
            <a:r>
              <a:rPr lang="en-US" sz="1200" kern="1200" dirty="0" err="1">
                <a:solidFill>
                  <a:schemeClr val="tx1"/>
                </a:solidFill>
                <a:effectLst/>
                <a:latin typeface="+mn-lt"/>
                <a:ea typeface="+mn-ea"/>
                <a:cs typeface="+mn-cs"/>
              </a:rPr>
              <a:t>fect</a:t>
            </a:r>
            <a:r>
              <a:rPr lang="en-US" sz="1200" kern="1200" dirty="0">
                <a:solidFill>
                  <a:schemeClr val="tx1"/>
                </a:solidFill>
                <a:effectLst/>
                <a:latin typeface="+mn-lt"/>
                <a:ea typeface="+mn-ea"/>
                <a:cs typeface="+mn-cs"/>
              </a:rPr>
              <a:t> classifier would assign probability 1 to the correct outcome (y=1 or y=0) and probability 0 to the incorrect outcome. That means the higher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(the closer it is to 1), the better the classifier; the lower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is (the closer it is to 0), the worse the </a:t>
            </a:r>
            <a:r>
              <a:rPr lang="en-US" sz="1200" kern="1200" dirty="0" err="1">
                <a:solidFill>
                  <a:schemeClr val="tx1"/>
                </a:solidFill>
                <a:effectLst/>
                <a:latin typeface="+mn-lt"/>
                <a:ea typeface="+mn-ea"/>
                <a:cs typeface="+mn-cs"/>
              </a:rPr>
              <a:t>clas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sifier</a:t>
            </a:r>
            <a:r>
              <a:rPr lang="en-US" sz="1200" kern="1200" dirty="0">
                <a:solidFill>
                  <a:schemeClr val="tx1"/>
                </a:solidFill>
                <a:effectLst/>
                <a:latin typeface="+mn-lt"/>
                <a:ea typeface="+mn-ea"/>
                <a:cs typeface="+mn-cs"/>
              </a:rPr>
              <a:t>. The negative log of this probability is a convenient loss metric since it goes from 0 (negative log of 1, no loss) to infinity (negative log of 0, infinite loss). This loss function also ensures that as the probability of the correct answer is maximized, the probability of the incorrect answer is minimized; since the two sum to one, any increase in the probability of the correct answer is coming at the expense of the in- correct answer.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762168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1813768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with gradient descent is to find the optimal weights: minimize the loss function we’ve defined for the model. In Eq. 5.16 below, we’ll explicitly represent the fact that the loss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is parameterized by the weights, which we’ll refer to in machine learning in general as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case of logistic regression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608473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is that if you are skiing in a canyon and trying to descend most quickly down to the river at the bottom, you might look around yourself 360 degrees, find the direction where the ground is sloping the steepest, and </a:t>
            </a:r>
            <a:r>
              <a:rPr lang="en-US" sz="1200" kern="1200" dirty="0" err="1">
                <a:solidFill>
                  <a:schemeClr val="tx1"/>
                </a:solidFill>
                <a:effectLst/>
                <a:latin typeface="+mn-lt"/>
                <a:ea typeface="+mn-ea"/>
                <a:cs typeface="+mn-cs"/>
              </a:rPr>
              <a:t>godownhill</a:t>
            </a:r>
            <a:r>
              <a:rPr lang="en-US" sz="1200" kern="1200" dirty="0">
                <a:solidFill>
                  <a:schemeClr val="tx1"/>
                </a:solidFill>
                <a:effectLst/>
                <a:latin typeface="+mn-lt"/>
                <a:ea typeface="+mn-ea"/>
                <a:cs typeface="+mn-cs"/>
              </a:rPr>
              <a:t> in that direction.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336126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By contrast,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loss for multi-layer neural networks is non-convex, and gradient descent may get stuck in local minima for neural network training and never find the global optimum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5286496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gradient descent algorithm answers this question by finding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of the loss function at the current point and moving in the opposite direction. The gradient of a function of many variables is a vector pointing in the direction the greatest increase in a function. The gradient is a multi-variable generalization of the slope, so for a function of one variable like the one in Fig. 5.3, we can informally think of the gradient as the slope. The dotted line in Fig. 5.3 shows the slope of this hypothetical loss function at point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You can see that the slope of this dotted line is negative. Thus to find the minimum, gradient descent tells us to go in the opposite direction: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step in iteratively finding the minimum of this loss function, by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the reverse direction from the slope of the function. Since the slope is negative, we need to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to the right. Here superscripts are used for learning steps, so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means the initial value of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(which is 0),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at the second step, and so on.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28840568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η</a:t>
            </a:r>
            <a:r>
              <a:rPr lang="en-US" dirty="0"/>
              <a:t> = eta.  Is the learning rate </a:t>
            </a:r>
          </a:p>
          <a:p>
            <a:endParaRPr lang="en-US" dirty="0"/>
          </a:p>
          <a:p>
            <a:r>
              <a:rPr lang="en-US" sz="1200" kern="1200" dirty="0">
                <a:solidFill>
                  <a:schemeClr val="tx1"/>
                </a:solidFill>
                <a:effectLst/>
                <a:latin typeface="+mn-lt"/>
                <a:ea typeface="+mn-ea"/>
                <a:cs typeface="+mn-cs"/>
              </a:rPr>
              <a:t>The change we make in our parameter is the </a:t>
            </a:r>
            <a:endParaRPr lang="en-US" dirty="0"/>
          </a:p>
          <a:p>
            <a:r>
              <a:rPr lang="en-US" sz="1200" kern="1200" dirty="0">
                <a:solidFill>
                  <a:schemeClr val="tx1"/>
                </a:solidFill>
                <a:effectLst/>
                <a:latin typeface="+mn-lt"/>
                <a:ea typeface="+mn-ea"/>
                <a:cs typeface="+mn-cs"/>
              </a:rPr>
              <a:t>learning rate times the gradient (or the slope, in our single-variable example) </a:t>
            </a:r>
            <a:endParaRPr lang="en-US" dirty="0"/>
          </a:p>
          <a:p>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a:t>
            </a:r>
            <a:endParaRPr lang="en-US" dirty="0"/>
          </a:p>
          <a:p>
            <a:endParaRPr lang="en-US" dirty="0"/>
          </a:p>
          <a:p>
            <a:endParaRPr lang="en-US" dirty="0"/>
          </a:p>
          <a:p>
            <a:r>
              <a:rPr lang="en-US" sz="1200" kern="1200" dirty="0">
                <a:solidFill>
                  <a:schemeClr val="tx1"/>
                </a:solidFill>
                <a:effectLst/>
                <a:latin typeface="+mn-lt"/>
                <a:ea typeface="+mn-ea"/>
                <a:cs typeface="+mn-cs"/>
              </a:rPr>
              <a:t>The magnitude of the amount to move in gradient descent is the value of the slope </a:t>
            </a:r>
            <a:r>
              <a:rPr lang="en-US" sz="1200" i="1" kern="1200" dirty="0">
                <a:solidFill>
                  <a:schemeClr val="tx1"/>
                </a:solidFill>
                <a:effectLst/>
                <a:latin typeface="+mn-lt"/>
                <a:ea typeface="+mn-ea"/>
                <a:cs typeface="+mn-cs"/>
              </a:rPr>
              <a:t>d 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weighted by a </a:t>
            </a:r>
            <a:r>
              <a:rPr lang="en-US" sz="1200" b="0" kern="1200" dirty="0">
                <a:solidFill>
                  <a:schemeClr val="tx1"/>
                </a:solidFill>
                <a:effectLst/>
                <a:latin typeface="+mn-lt"/>
                <a:ea typeface="+mn-ea"/>
                <a:cs typeface="+mn-cs"/>
              </a:rPr>
              <a:t>learning rate </a:t>
            </a:r>
            <a:r>
              <a:rPr lang="en-US" sz="1200" kern="1200" dirty="0" err="1">
                <a:solidFill>
                  <a:schemeClr val="tx1"/>
                </a:solidFill>
                <a:effectLst/>
                <a:latin typeface="+mn-lt"/>
                <a:ea typeface="+mn-ea"/>
                <a:cs typeface="+mn-cs"/>
              </a:rPr>
              <a:t>η</a:t>
            </a:r>
            <a:r>
              <a:rPr lang="en-US" sz="1200" kern="1200" dirty="0">
                <a:solidFill>
                  <a:schemeClr val="tx1"/>
                </a:solidFill>
                <a:effectLst/>
                <a:latin typeface="+mn-lt"/>
                <a:ea typeface="+mn-ea"/>
                <a:cs typeface="+mn-cs"/>
              </a:rPr>
              <a:t> . A higher (faster) learning rate means that </a:t>
            </a:r>
            <a:endParaRPr lang="en-US" dirty="0"/>
          </a:p>
          <a:p>
            <a:r>
              <a:rPr lang="en-US" sz="1200" i="1" kern="1200" dirty="0" err="1">
                <a:solidFill>
                  <a:schemeClr val="tx1"/>
                </a:solidFill>
                <a:effectLst/>
                <a:latin typeface="+mn-lt"/>
                <a:ea typeface="+mn-ea"/>
                <a:cs typeface="+mn-cs"/>
              </a:rPr>
              <a:t>dw</a:t>
            </a:r>
            <a:br>
              <a:rPr lang="en-US" sz="1200" i="1"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should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more on each step. The change we make in our parameter is the </a:t>
            </a:r>
            <a:endParaRPr lang="en-US" dirty="0"/>
          </a:p>
          <a:p>
            <a:r>
              <a:rPr lang="en-US" sz="1200" kern="1200" dirty="0">
                <a:solidFill>
                  <a:schemeClr val="tx1"/>
                </a:solidFill>
                <a:effectLst/>
                <a:latin typeface="+mn-lt"/>
                <a:ea typeface="+mn-ea"/>
                <a:cs typeface="+mn-cs"/>
              </a:rPr>
              <a:t>learning rate times the gradient (or the slope, in our single-variable example):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1107802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34</a:t>
            </a:fld>
            <a:endParaRPr lang="en-US"/>
          </a:p>
        </p:txBody>
      </p:sp>
    </p:spTree>
    <p:extLst>
      <p:ext uri="{BB962C8B-B14F-4D97-AF65-F5344CB8AC3E}">
        <p14:creationId xmlns:p14="http://schemas.microsoft.com/office/powerpoint/2010/main" val="598042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create a probability, we’ll pass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through the </a:t>
            </a:r>
            <a:r>
              <a:rPr lang="en-US" sz="1200" b="0" kern="1200" dirty="0">
                <a:solidFill>
                  <a:schemeClr val="tx1"/>
                </a:solidFill>
                <a:effectLst/>
                <a:latin typeface="+mn-lt"/>
                <a:ea typeface="+mn-ea"/>
                <a:cs typeface="+mn-cs"/>
              </a:rPr>
              <a:t>sigmoid </a:t>
            </a:r>
            <a:r>
              <a:rPr lang="en-US" sz="1200" kern="1200" dirty="0">
                <a:solidFill>
                  <a:schemeClr val="tx1"/>
                </a:solidFill>
                <a:effectLst/>
                <a:latin typeface="+mn-lt"/>
                <a:ea typeface="+mn-ea"/>
                <a:cs typeface="+mn-cs"/>
              </a:rPr>
              <a:t>function,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The sigmoid function (named because it looks like an </a:t>
            </a:r>
            <a:r>
              <a:rPr lang="en-US" sz="1200" i="1"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 is also called the </a:t>
            </a:r>
            <a:r>
              <a:rPr lang="en-US" sz="1200" b="0" kern="1200" dirty="0">
                <a:solidFill>
                  <a:schemeClr val="tx1"/>
                </a:solidFill>
                <a:effectLst/>
                <a:latin typeface="+mn-lt"/>
                <a:ea typeface="+mn-ea"/>
                <a:cs typeface="+mn-cs"/>
              </a:rPr>
              <a:t>logistic </a:t>
            </a:r>
            <a:r>
              <a:rPr lang="en-US" sz="1200" b="0" kern="1200" dirty="0" err="1">
                <a:solidFill>
                  <a:schemeClr val="tx1"/>
                </a:solidFill>
                <a:effectLst/>
                <a:latin typeface="+mn-lt"/>
                <a:ea typeface="+mn-ea"/>
                <a:cs typeface="+mn-cs"/>
              </a:rPr>
              <a:t>func</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and gives logistic regression its name.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1650229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is that if you are skiing in a canyon and trying to descend most quickly down to the river at the bottom, you might look around yourself 360 degrees, find the direction where the ground is sloping the steepest, and </a:t>
            </a:r>
            <a:r>
              <a:rPr lang="en-US" sz="1200" kern="1200" dirty="0" err="1">
                <a:solidFill>
                  <a:schemeClr val="tx1"/>
                </a:solidFill>
                <a:effectLst/>
                <a:latin typeface="+mn-lt"/>
                <a:ea typeface="+mn-ea"/>
                <a:cs typeface="+mn-cs"/>
              </a:rPr>
              <a:t>godownhill</a:t>
            </a:r>
            <a:r>
              <a:rPr lang="en-US" sz="1200" kern="1200" dirty="0">
                <a:solidFill>
                  <a:schemeClr val="tx1"/>
                </a:solidFill>
                <a:effectLst/>
                <a:latin typeface="+mn-lt"/>
                <a:ea typeface="+mn-ea"/>
                <a:cs typeface="+mn-cs"/>
              </a:rPr>
              <a:t> in that direction.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2989853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let’s extend the intuition from a function of one scalar variable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to many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variables, because we don’t just want to move left or right, we want to know where in the N-dimensional space (of the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parameters that make up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we should move.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is just such a vector; it expresses the directional components of the sharpest slope along each of those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dimensions. If we’re just imagining two weight dimension (say for one weight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one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might be a vector with two orthogonal components, each of which tells us how much the ground slopes in the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dimension and in the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dimension.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2612296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The gradient is then defined as a vector of these partials. We’ll represent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as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to make the dependence 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more obvious.</a:t>
            </a:r>
          </a:p>
          <a:p>
            <a:endParaRPr lang="en-US" sz="120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t>
            </a:r>
            <a:r>
              <a:rPr lang="en-US" sz="1200" b="1" i="0" u="none" strike="noStrike" kern="1200" baseline="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Del</a:t>
            </a:r>
            <a:r>
              <a:rPr lang="en-US" sz="1200" b="0" i="0" u="none" strike="noStrike" kern="1200" dirty="0">
                <a:solidFill>
                  <a:schemeClr val="tx1"/>
                </a:solidFill>
                <a:effectLst/>
                <a:latin typeface="+mn-lt"/>
                <a:ea typeface="+mn-ea"/>
                <a:cs typeface="+mn-cs"/>
              </a:rPr>
              <a:t>, or </a:t>
            </a:r>
            <a:r>
              <a:rPr lang="en-US" sz="1200" b="1" i="0" u="none" strike="noStrike" kern="1200" dirty="0" err="1">
                <a:solidFill>
                  <a:schemeClr val="tx1"/>
                </a:solidFill>
                <a:effectLst/>
                <a:latin typeface="+mn-lt"/>
                <a:ea typeface="+mn-ea"/>
                <a:cs typeface="+mn-cs"/>
              </a:rPr>
              <a:t>nabla</a:t>
            </a:r>
            <a:r>
              <a:rPr lang="en-US" sz="1200" b="0" i="0" u="none" strike="noStrike" kern="1200" dirty="0">
                <a:solidFill>
                  <a:schemeClr val="tx1"/>
                </a:solidFill>
                <a:effectLst/>
                <a:latin typeface="+mn-lt"/>
                <a:ea typeface="+mn-ea"/>
                <a:cs typeface="+mn-cs"/>
              </a:rPr>
              <a:t>, is an </a:t>
            </a:r>
            <a:r>
              <a:rPr lang="en-US" sz="1200" b="0" i="0" u="none" strike="noStrike" kern="1200" dirty="0">
                <a:solidFill>
                  <a:schemeClr val="tx1"/>
                </a:solidFill>
                <a:effectLst/>
                <a:latin typeface="+mn-lt"/>
                <a:ea typeface="+mn-ea"/>
                <a:cs typeface="+mn-cs"/>
                <a:hlinkClick r:id="rId3" tooltip="Operator (mathematics)"/>
              </a:rPr>
              <a:t>operator</a:t>
            </a:r>
            <a:r>
              <a:rPr lang="en-US" sz="1200" b="0" i="0" u="none" strike="noStrike" kern="1200" dirty="0">
                <a:solidFill>
                  <a:schemeClr val="tx1"/>
                </a:solidFill>
                <a:effectLst/>
                <a:latin typeface="+mn-lt"/>
                <a:ea typeface="+mn-ea"/>
                <a:cs typeface="+mn-cs"/>
              </a:rPr>
              <a:t> used in mathematics, in particular in </a:t>
            </a:r>
            <a:r>
              <a:rPr lang="en-US" sz="1200" b="0" i="0" u="none" strike="noStrike" kern="1200" dirty="0">
                <a:solidFill>
                  <a:schemeClr val="tx1"/>
                </a:solidFill>
                <a:effectLst/>
                <a:latin typeface="+mn-lt"/>
                <a:ea typeface="+mn-ea"/>
                <a:cs typeface="+mn-cs"/>
                <a:hlinkClick r:id="rId4" tooltip="Vector calculus"/>
              </a:rPr>
              <a:t>vector calculus</a:t>
            </a:r>
            <a:r>
              <a:rPr lang="en-US" sz="1200" b="0" i="0" u="none" strike="noStrike" kern="1200" dirty="0">
                <a:solidFill>
                  <a:schemeClr val="tx1"/>
                </a:solidFill>
                <a:effectLst/>
                <a:latin typeface="+mn-lt"/>
                <a:ea typeface="+mn-ea"/>
                <a:cs typeface="+mn-cs"/>
              </a:rPr>
              <a:t>, as a </a:t>
            </a:r>
            <a:r>
              <a:rPr lang="en-US" sz="1200" b="0" i="0" u="none" strike="noStrike" kern="1200" dirty="0">
                <a:solidFill>
                  <a:schemeClr val="tx1"/>
                </a:solidFill>
                <a:effectLst/>
                <a:latin typeface="+mn-lt"/>
                <a:ea typeface="+mn-ea"/>
                <a:cs typeface="+mn-cs"/>
                <a:hlinkClick r:id="rId5" tooltip="Vector (geometry)"/>
              </a:rPr>
              <a:t>vector</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6" tooltip="Differential operator"/>
              </a:rPr>
              <a:t>differential operator</a:t>
            </a:r>
            <a:r>
              <a:rPr lang="en-US" sz="1200" b="0" i="0" u="none" strike="noStrike" kern="1200" dirty="0">
                <a:solidFill>
                  <a:schemeClr val="tx1"/>
                </a:solidFill>
                <a:effectLst/>
                <a:latin typeface="+mn-lt"/>
                <a:ea typeface="+mn-ea"/>
                <a:cs typeface="+mn-cs"/>
              </a:rPr>
              <a:t>, usually represented by the </a:t>
            </a:r>
            <a:r>
              <a:rPr lang="en-US" sz="1200" b="0" i="0" u="none" strike="noStrike" kern="1200" dirty="0">
                <a:solidFill>
                  <a:schemeClr val="tx1"/>
                </a:solidFill>
                <a:effectLst/>
                <a:latin typeface="+mn-lt"/>
                <a:ea typeface="+mn-ea"/>
                <a:cs typeface="+mn-cs"/>
                <a:hlinkClick r:id="rId7" tooltip="Nabla symbol"/>
              </a:rPr>
              <a:t>nabla symbol</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29192852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in Eq. 5.17 that the gradient with respect to a single weight </a:t>
            </a:r>
            <a:r>
              <a:rPr lang="en-US" sz="1200" i="1" kern="1200" dirty="0">
                <a:solidFill>
                  <a:schemeClr val="tx1"/>
                </a:solidFill>
                <a:effectLst/>
                <a:latin typeface="+mn-lt"/>
                <a:ea typeface="+mn-ea"/>
                <a:cs typeface="+mn-cs"/>
              </a:rPr>
              <a:t>w j </a:t>
            </a:r>
            <a:r>
              <a:rPr lang="en-US" sz="1200" kern="1200" dirty="0">
                <a:solidFill>
                  <a:schemeClr val="tx1"/>
                </a:solidFill>
                <a:effectLst/>
                <a:latin typeface="+mn-lt"/>
                <a:ea typeface="+mn-ea"/>
                <a:cs typeface="+mn-cs"/>
              </a:rPr>
              <a:t>represents a very intuitive value: the difference between the true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and our estimated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for that observation, multiplied by the corresponding input value </a:t>
            </a:r>
            <a:r>
              <a:rPr lang="en-US" sz="1200" i="1" kern="1200" dirty="0">
                <a:solidFill>
                  <a:schemeClr val="tx1"/>
                </a:solidFill>
                <a:effectLst/>
                <a:latin typeface="+mn-lt"/>
                <a:ea typeface="+mn-ea"/>
                <a:cs typeface="+mn-cs"/>
              </a:rPr>
              <a:t>x j </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37223537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Now the cost function for the mini-batch of </a:t>
            </a:r>
            <a:r>
              <a:rPr lang="en-US" sz="1800" i="1" dirty="0">
                <a:effectLst/>
                <a:latin typeface="NimbusRomNo9L"/>
              </a:rPr>
              <a:t>m </a:t>
            </a:r>
            <a:r>
              <a:rPr lang="en-US" sz="1800" dirty="0">
                <a:effectLst/>
                <a:latin typeface="NimbusRomNo9L"/>
              </a:rPr>
              <a:t>examples is the average loss for each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The mini-batch gradient is the average of the individual gradients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42</a:t>
            </a:fld>
            <a:endParaRPr lang="en-US"/>
          </a:p>
        </p:txBody>
      </p:sp>
    </p:spTree>
    <p:extLst>
      <p:ext uri="{BB962C8B-B14F-4D97-AF65-F5344CB8AC3E}">
        <p14:creationId xmlns:p14="http://schemas.microsoft.com/office/powerpoint/2010/main" val="33378111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Stochastic gradient descent is an online algorithm that minimizes the loss function by computing its gradient after </a:t>
            </a:r>
            <a:r>
              <a:rPr lang="en-US" sz="1200" b="1" kern="1200" dirty="0">
                <a:solidFill>
                  <a:schemeClr val="tx1"/>
                </a:solidFill>
                <a:effectLst/>
                <a:latin typeface="+mn-lt"/>
                <a:ea typeface="+mn-ea"/>
                <a:cs typeface="+mn-cs"/>
              </a:rPr>
              <a:t>each training example</a:t>
            </a:r>
            <a:r>
              <a:rPr lang="en-US" sz="1200" kern="1200" dirty="0">
                <a:solidFill>
                  <a:schemeClr val="tx1"/>
                </a:solidFill>
                <a:effectLst/>
                <a:latin typeface="+mn-lt"/>
                <a:ea typeface="+mn-ea"/>
                <a:cs typeface="+mn-cs"/>
              </a:rPr>
              <a:t>, and nudging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right direction (the opposite direction of the gradient).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Stochastic gradient descent is called </a:t>
            </a:r>
            <a:r>
              <a:rPr lang="en-US" sz="1200" b="1" kern="1200" dirty="0">
                <a:solidFill>
                  <a:schemeClr val="tx1"/>
                </a:solidFill>
                <a:effectLst/>
                <a:latin typeface="+mn-lt"/>
                <a:ea typeface="+mn-ea"/>
                <a:cs typeface="+mn-cs"/>
              </a:rPr>
              <a:t>stochastic</a:t>
            </a:r>
            <a:r>
              <a:rPr lang="en-US" sz="1200" kern="1200" dirty="0">
                <a:solidFill>
                  <a:schemeClr val="tx1"/>
                </a:solidFill>
                <a:effectLst/>
                <a:latin typeface="+mn-lt"/>
                <a:ea typeface="+mn-ea"/>
                <a:cs typeface="+mn-cs"/>
              </a:rPr>
              <a:t> because it chooses a </a:t>
            </a:r>
            <a:r>
              <a:rPr lang="en-US" sz="1200" b="1" kern="1200" dirty="0">
                <a:solidFill>
                  <a:schemeClr val="tx1"/>
                </a:solidFill>
                <a:effectLst/>
                <a:latin typeface="+mn-lt"/>
                <a:ea typeface="+mn-ea"/>
                <a:cs typeface="+mn-cs"/>
              </a:rPr>
              <a:t>single random example </a:t>
            </a:r>
            <a:r>
              <a:rPr lang="en-US" sz="1200" kern="1200" dirty="0">
                <a:solidFill>
                  <a:schemeClr val="tx1"/>
                </a:solidFill>
                <a:effectLst/>
                <a:latin typeface="+mn-lt"/>
                <a:ea typeface="+mn-ea"/>
                <a:cs typeface="+mn-cs"/>
              </a:rPr>
              <a:t>at a time, moving the weights so as to improve performance on that single example. That can result in very choppy movements, so it’s also common to do </a:t>
            </a:r>
            <a:r>
              <a:rPr lang="en-US" sz="1200" b="0" kern="1200" dirty="0" err="1">
                <a:solidFill>
                  <a:schemeClr val="tx1"/>
                </a:solidFill>
                <a:effectLst/>
                <a:latin typeface="+mn-lt"/>
                <a:ea typeface="+mn-ea"/>
                <a:cs typeface="+mn-cs"/>
              </a:rPr>
              <a:t>minibatch</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gradient descent, which computes the gradient over batches of train-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instances rather than a single instance.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stochastic gradient descent algorithm. Step 1 (computing the loss) is used to report how well we are doing on the current tuple. The algorithm can terminate when it converges (or when the gradient &lt; </a:t>
            </a:r>
            <a:r>
              <a:rPr lang="en-US" sz="1200" kern="1200" dirty="0" err="1">
                <a:solidFill>
                  <a:schemeClr val="tx1"/>
                </a:solidFill>
                <a:effectLst/>
                <a:latin typeface="+mn-lt"/>
                <a:ea typeface="+mn-ea"/>
                <a:cs typeface="+mn-cs"/>
              </a:rPr>
              <a:t>ε</a:t>
            </a:r>
            <a:r>
              <a:rPr lang="en-US" sz="1200" kern="1200" dirty="0">
                <a:solidFill>
                  <a:schemeClr val="tx1"/>
                </a:solidFill>
                <a:effectLst/>
                <a:latin typeface="+mn-lt"/>
                <a:ea typeface="+mn-ea"/>
                <a:cs typeface="+mn-cs"/>
              </a:rPr>
              <a:t>), or when progress halts (for example when the loss starts going up on a held-out set).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learning rate </a:t>
            </a:r>
            <a:r>
              <a:rPr lang="en-US" sz="1200" kern="1200" dirty="0" err="1">
                <a:solidFill>
                  <a:schemeClr val="tx1"/>
                </a:solidFill>
                <a:effectLst/>
                <a:latin typeface="+mn-lt"/>
                <a:ea typeface="+mn-ea"/>
                <a:cs typeface="+mn-cs"/>
              </a:rPr>
              <a:t>η</a:t>
            </a:r>
            <a:r>
              <a:rPr lang="en-US" sz="1200" kern="1200" dirty="0">
                <a:solidFill>
                  <a:schemeClr val="tx1"/>
                </a:solidFill>
                <a:effectLst/>
                <a:latin typeface="+mn-lt"/>
                <a:ea typeface="+mn-ea"/>
                <a:cs typeface="+mn-cs"/>
              </a:rPr>
              <a:t> is a parameter that must be adjusted. If it’s too high, the learner will take steps that are too large, overshooting the minimum of the loss </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If it’s too low, the learner will take steps that are too small, and take too long to get to the minimum. It is most common to begin the learning rate at a higher value, and then slowly decrease it, so that it is a function of the iteration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of training; you will sometimes see the notation </a:t>
            </a:r>
            <a:r>
              <a:rPr lang="en-US" sz="1200" kern="1200" dirty="0" err="1">
                <a:solidFill>
                  <a:schemeClr val="tx1"/>
                </a:solidFill>
                <a:effectLst/>
                <a:latin typeface="+mn-lt"/>
                <a:ea typeface="+mn-ea"/>
                <a:cs typeface="+mn-cs"/>
              </a:rPr>
              <a:t>η</a:t>
            </a:r>
            <a:r>
              <a:rPr lang="en-US" sz="1200" i="1" kern="1200" dirty="0" err="1">
                <a:solidFill>
                  <a:schemeClr val="tx1"/>
                </a:solidFill>
                <a:effectLst/>
                <a:latin typeface="+mn-lt"/>
                <a:ea typeface="+mn-ea"/>
                <a:cs typeface="+mn-cs"/>
              </a:rPr>
              <a:t>k</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mean the value of the learning rate at iteration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23352473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err="1">
                <a:solidFill>
                  <a:schemeClr val="tx1"/>
                </a:solidFill>
                <a:effectLst/>
                <a:latin typeface="+mn-lt"/>
                <a:ea typeface="+mn-ea"/>
                <a:cs typeface="+mn-cs"/>
              </a:rPr>
              <a:t>todo</a:t>
            </a:r>
            <a:r>
              <a:rPr lang="hr-HR" sz="1200" b="0" kern="1200" dirty="0">
                <a:solidFill>
                  <a:schemeClr val="tx1"/>
                </a:solidFill>
                <a:effectLst/>
                <a:latin typeface="+mn-lt"/>
                <a:ea typeface="+mn-ea"/>
                <a:cs typeface="+mn-cs"/>
              </a:rPr>
              <a:t> – </a:t>
            </a:r>
            <a:r>
              <a:rPr lang="hr-HR" sz="1200" b="0" kern="1200" dirty="0" err="1">
                <a:solidFill>
                  <a:schemeClr val="tx1"/>
                </a:solidFill>
                <a:effectLst/>
                <a:latin typeface="+mn-lt"/>
                <a:ea typeface="+mn-ea"/>
                <a:cs typeface="+mn-cs"/>
              </a:rPr>
              <a:t>add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the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worked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example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from</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textbook</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sectino</a:t>
            </a:r>
            <a:r>
              <a:rPr lang="hr-HR" sz="1200" b="0" kern="1200" dirty="0">
                <a:solidFill>
                  <a:schemeClr val="tx1"/>
                </a:solidFill>
                <a:effectLst/>
                <a:latin typeface="+mn-lt"/>
                <a:ea typeface="+mn-ea"/>
                <a:cs typeface="+mn-cs"/>
              </a:rPr>
              <a:t> 5.4.3 </a:t>
            </a:r>
            <a:endParaRPr lang="hr-HR"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44</a:t>
            </a:fld>
            <a:endParaRPr lang="en-US"/>
          </a:p>
        </p:txBody>
      </p:sp>
    </p:spTree>
    <p:extLst>
      <p:ext uri="{BB962C8B-B14F-4D97-AF65-F5344CB8AC3E}">
        <p14:creationId xmlns:p14="http://schemas.microsoft.com/office/powerpoint/2010/main" val="35571363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err="1">
                <a:solidFill>
                  <a:schemeClr val="tx1"/>
                </a:solidFill>
                <a:effectLst/>
                <a:latin typeface="+mn-lt"/>
                <a:ea typeface="+mn-ea"/>
                <a:cs typeface="+mn-cs"/>
              </a:rPr>
              <a:t>todo</a:t>
            </a:r>
            <a:r>
              <a:rPr lang="hr-HR" sz="1200" b="0" kern="1200" dirty="0">
                <a:solidFill>
                  <a:schemeClr val="tx1"/>
                </a:solidFill>
                <a:effectLst/>
                <a:latin typeface="+mn-lt"/>
                <a:ea typeface="+mn-ea"/>
                <a:cs typeface="+mn-cs"/>
              </a:rPr>
              <a:t> – </a:t>
            </a:r>
            <a:r>
              <a:rPr lang="hr-HR" sz="1200" b="0" kern="1200" dirty="0" err="1">
                <a:solidFill>
                  <a:schemeClr val="tx1"/>
                </a:solidFill>
                <a:effectLst/>
                <a:latin typeface="+mn-lt"/>
                <a:ea typeface="+mn-ea"/>
                <a:cs typeface="+mn-cs"/>
              </a:rPr>
              <a:t>add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the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worked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example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from</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textbook</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sectino</a:t>
            </a:r>
            <a:r>
              <a:rPr lang="hr-HR" sz="1200" b="0" kern="1200" dirty="0">
                <a:solidFill>
                  <a:schemeClr val="tx1"/>
                </a:solidFill>
                <a:effectLst/>
                <a:latin typeface="+mn-lt"/>
                <a:ea typeface="+mn-ea"/>
                <a:cs typeface="+mn-cs"/>
              </a:rPr>
              <a:t> 5.4.3 </a:t>
            </a:r>
            <a:endParaRPr lang="hr-HR"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46</a:t>
            </a:fld>
            <a:endParaRPr lang="en-US"/>
          </a:p>
        </p:txBody>
      </p:sp>
    </p:spTree>
    <p:extLst>
      <p:ext uri="{BB962C8B-B14F-4D97-AF65-F5344CB8AC3E}">
        <p14:creationId xmlns:p14="http://schemas.microsoft.com/office/powerpoint/2010/main" val="42332236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Note that this observation </a:t>
            </a:r>
            <a:r>
              <a:rPr lang="en-US" i="1" dirty="0"/>
              <a:t>x </a:t>
            </a:r>
            <a:r>
              <a:rPr lang="en-US" dirty="0"/>
              <a:t>happened to be a positive example. We would expect that after seeing more negative examples with high counts of negative words, that the weight </a:t>
            </a:r>
            <a:r>
              <a:rPr lang="en-US" i="1" dirty="0"/>
              <a:t>w</a:t>
            </a:r>
            <a:r>
              <a:rPr lang="en-US" dirty="0"/>
              <a:t>2 would shift to have a negative value.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47</a:t>
            </a:fld>
            <a:endParaRPr lang="en-US"/>
          </a:p>
        </p:txBody>
      </p:sp>
    </p:spTree>
    <p:extLst>
      <p:ext uri="{BB962C8B-B14F-4D97-AF65-F5344CB8AC3E}">
        <p14:creationId xmlns:p14="http://schemas.microsoft.com/office/powerpoint/2010/main" val="9139445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is a problem with learning weights that make the model perfectly match the training data. If a feature is perfectly predictive of the outcome because it happens to only occur in one class, it will be assigned a very high weight. The weights for features will attempt to perfectly fit details of the training set, in fact too perfectly, modeling noisy factors that just </a:t>
            </a:r>
            <a:r>
              <a:rPr lang="en-US" sz="1200" kern="1200" dirty="0" err="1">
                <a:solidFill>
                  <a:schemeClr val="tx1"/>
                </a:solidFill>
                <a:effectLst/>
                <a:latin typeface="+mn-lt"/>
                <a:ea typeface="+mn-ea"/>
                <a:cs typeface="+mn-cs"/>
              </a:rPr>
              <a:t>accid</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entally</a:t>
            </a:r>
            <a:r>
              <a:rPr lang="en-US" sz="1200" kern="1200" dirty="0">
                <a:solidFill>
                  <a:schemeClr val="tx1"/>
                </a:solidFill>
                <a:effectLst/>
                <a:latin typeface="+mn-lt"/>
                <a:ea typeface="+mn-ea"/>
                <a:cs typeface="+mn-cs"/>
              </a:rPr>
              <a:t> correlate with the class. This problem is called </a:t>
            </a:r>
            <a:r>
              <a:rPr lang="en-US" sz="1200" b="0" kern="1200" dirty="0">
                <a:solidFill>
                  <a:schemeClr val="tx1"/>
                </a:solidFill>
                <a:effectLst/>
                <a:latin typeface="+mn-lt"/>
                <a:ea typeface="+mn-ea"/>
                <a:cs typeface="+mn-cs"/>
              </a:rPr>
              <a:t>overfitting.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L1 regularization </a:t>
            </a:r>
            <a:r>
              <a:rPr lang="en-US" sz="1200" kern="1200" dirty="0">
                <a:solidFill>
                  <a:schemeClr val="tx1"/>
                </a:solidFill>
                <a:effectLst/>
                <a:latin typeface="+mn-lt"/>
                <a:ea typeface="+mn-ea"/>
                <a:cs typeface="+mn-cs"/>
              </a:rPr>
              <a:t>is a linear function of the weight values, named after the L1 norm, the sum of the absolute values of the weights, or </a:t>
            </a:r>
            <a:r>
              <a:rPr lang="en-US" sz="1200" b="0" kern="1200" dirty="0">
                <a:solidFill>
                  <a:schemeClr val="tx1"/>
                </a:solidFill>
                <a:effectLst/>
                <a:latin typeface="+mn-lt"/>
                <a:ea typeface="+mn-ea"/>
                <a:cs typeface="+mn-cs"/>
              </a:rPr>
              <a:t>Manhattan distance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L2 regularization </a:t>
            </a:r>
            <a:r>
              <a:rPr lang="en-US" sz="1200" kern="1200" dirty="0">
                <a:solidFill>
                  <a:schemeClr val="tx1"/>
                </a:solidFill>
                <a:effectLst/>
                <a:latin typeface="+mn-lt"/>
                <a:ea typeface="+mn-ea"/>
                <a:cs typeface="+mn-cs"/>
              </a:rPr>
              <a:t>is a quadratic function of the weight values, named because it uses the (square of the) L2 norm of the weight values. The L2 norm,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||2, is the same as the </a:t>
            </a:r>
            <a:r>
              <a:rPr lang="en-US" sz="1200" b="0" kern="1200" dirty="0">
                <a:solidFill>
                  <a:schemeClr val="tx1"/>
                </a:solidFill>
                <a:effectLst/>
                <a:latin typeface="+mn-lt"/>
                <a:ea typeface="+mn-ea"/>
                <a:cs typeface="+mn-cs"/>
              </a:rPr>
              <a:t>Euclidean distance </a:t>
            </a:r>
            <a:r>
              <a:rPr lang="en-US" sz="1200" kern="1200" dirty="0">
                <a:solidFill>
                  <a:schemeClr val="tx1"/>
                </a:solidFill>
                <a:effectLst/>
                <a:latin typeface="+mn-lt"/>
                <a:ea typeface="+mn-ea"/>
                <a:cs typeface="+mn-cs"/>
              </a:rPr>
              <a:t>of the vector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from the origin.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L2 regularization is easier to optimize because of its simple derivative,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while L1 regularization is more complex (the derivative is non-continuous at zero).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49</a:t>
            </a:fld>
            <a:endParaRPr lang="en-US"/>
          </a:p>
        </p:txBody>
      </p:sp>
    </p:spTree>
    <p:extLst>
      <p:ext uri="{BB962C8B-B14F-4D97-AF65-F5344CB8AC3E}">
        <p14:creationId xmlns:p14="http://schemas.microsoft.com/office/powerpoint/2010/main" val="1144672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 have an algorithm that given an instance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computes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 1|</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How do we make a decision? For a test instance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we say yes if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 1|</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more than .5, and no otherwise. We call .5 the </a:t>
            </a:r>
            <a:r>
              <a:rPr lang="en-US" sz="1200" b="0" kern="1200" dirty="0">
                <a:solidFill>
                  <a:schemeClr val="tx1"/>
                </a:solidFill>
                <a:effectLst/>
                <a:latin typeface="+mn-lt"/>
                <a:ea typeface="+mn-ea"/>
                <a:cs typeface="+mn-cs"/>
              </a:rPr>
              <a:t>decision boundary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30778430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such cases we use </a:t>
            </a:r>
            <a:r>
              <a:rPr lang="en-US" sz="1200" b="0" kern="1200" dirty="0">
                <a:solidFill>
                  <a:schemeClr val="tx1"/>
                </a:solidFill>
                <a:effectLst/>
                <a:latin typeface="+mn-lt"/>
                <a:ea typeface="+mn-ea"/>
                <a:cs typeface="+mn-cs"/>
              </a:rPr>
              <a:t>multinomial logistic regression</a:t>
            </a:r>
            <a:r>
              <a:rPr lang="en-US" sz="1200" kern="1200" dirty="0">
                <a:solidFill>
                  <a:schemeClr val="tx1"/>
                </a:solidFill>
                <a:effectLst/>
                <a:latin typeface="+mn-lt"/>
                <a:ea typeface="+mn-ea"/>
                <a:cs typeface="+mn-cs"/>
              </a:rPr>
              <a:t>, also called </a:t>
            </a:r>
            <a:r>
              <a:rPr lang="en-US" sz="1200" b="0" kern="1200" dirty="0" err="1">
                <a:solidFill>
                  <a:schemeClr val="tx1"/>
                </a:solidFill>
                <a:effectLst/>
                <a:latin typeface="+mn-lt"/>
                <a:ea typeface="+mn-ea"/>
                <a:cs typeface="+mn-cs"/>
              </a:rPr>
              <a:t>softmax</a:t>
            </a:r>
            <a:r>
              <a:rPr lang="en-US" sz="1200" b="0" kern="1200" dirty="0">
                <a:solidFill>
                  <a:schemeClr val="tx1"/>
                </a:solidFill>
                <a:effectLst/>
                <a:latin typeface="+mn-lt"/>
                <a:ea typeface="+mn-ea"/>
                <a:cs typeface="+mn-cs"/>
              </a:rPr>
              <a:t> re- </a:t>
            </a:r>
            <a:r>
              <a:rPr lang="en-US" sz="1200" b="0" kern="1200" dirty="0" err="1">
                <a:solidFill>
                  <a:schemeClr val="tx1"/>
                </a:solidFill>
                <a:effectLst/>
                <a:latin typeface="+mn-lt"/>
                <a:ea typeface="+mn-ea"/>
                <a:cs typeface="+mn-cs"/>
              </a:rPr>
              <a:t>gression</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historically, the </a:t>
            </a:r>
            <a:r>
              <a:rPr lang="en-US" sz="1200" b="0" kern="1200" dirty="0" err="1">
                <a:solidFill>
                  <a:schemeClr val="tx1"/>
                </a:solidFill>
                <a:effectLst/>
                <a:latin typeface="+mn-lt"/>
                <a:ea typeface="+mn-ea"/>
                <a:cs typeface="+mn-cs"/>
              </a:rPr>
              <a:t>maxent</a:t>
            </a:r>
            <a:r>
              <a:rPr lang="en-US" sz="1200" b="0" kern="1200" dirty="0">
                <a:solidFill>
                  <a:schemeClr val="tx1"/>
                </a:solidFill>
                <a:effectLst/>
                <a:latin typeface="+mn-lt"/>
                <a:ea typeface="+mn-ea"/>
                <a:cs typeface="+mn-cs"/>
              </a:rPr>
              <a:t> classifier</a:t>
            </a:r>
            <a:r>
              <a:rPr lang="en-US" sz="1200" kern="1200" dirty="0">
                <a:solidFill>
                  <a:schemeClr val="tx1"/>
                </a:solidFill>
                <a:effectLst/>
                <a:latin typeface="+mn-lt"/>
                <a:ea typeface="+mn-ea"/>
                <a:cs typeface="+mn-cs"/>
              </a:rPr>
              <a:t>).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function takes a vector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err="1">
                <a:solidFill>
                  <a:schemeClr val="tx1"/>
                </a:solidFill>
                <a:effectLst/>
                <a:latin typeface="+mn-lt"/>
                <a:ea typeface="+mn-ea"/>
                <a:cs typeface="+mn-cs"/>
              </a:rPr>
              <a:t>zk</a:t>
            </a:r>
            <a:r>
              <a:rPr lang="en-US" sz="1200" kern="1200" dirty="0">
                <a:solidFill>
                  <a:schemeClr val="tx1"/>
                </a:solidFill>
                <a:effectLst/>
                <a:latin typeface="+mn-lt"/>
                <a:ea typeface="+mn-ea"/>
                <a:cs typeface="+mn-cs"/>
              </a:rPr>
              <a:t>] of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arbitrary values and maps them to a probability distribution, with each value in the range (0,1), and all the values summing to 1. Like the sigmoid, it is an exponential function.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50</a:t>
            </a:fld>
            <a:endParaRPr lang="en-US"/>
          </a:p>
        </p:txBody>
      </p:sp>
    </p:spTree>
    <p:extLst>
      <p:ext uri="{BB962C8B-B14F-4D97-AF65-F5344CB8AC3E}">
        <p14:creationId xmlns:p14="http://schemas.microsoft.com/office/powerpoint/2010/main" val="27445427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200" kern="1200" dirty="0">
                <a:solidFill>
                  <a:schemeClr val="tx1"/>
                </a:solidFill>
                <a:effectLst/>
                <a:latin typeface="+mn-lt"/>
                <a:ea typeface="+mn-ea"/>
                <a:cs typeface="+mn-cs"/>
              </a:rPr>
              <a:t>0.6+1.1 −1.5+1.2+3.2−1.1</a:t>
            </a:r>
            <a:r>
              <a:rPr lang="en-US" sz="1200" kern="1200" baseline="0" dirty="0">
                <a:solidFill>
                  <a:schemeClr val="tx1"/>
                </a:solidFill>
                <a:effectLst/>
                <a:latin typeface="+mn-lt"/>
                <a:ea typeface="+mn-ea"/>
                <a:cs typeface="+mn-cs"/>
              </a:rPr>
              <a:t> = 3.5</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mr-IN" sz="1200" kern="1200" dirty="0">
                <a:solidFill>
                  <a:schemeClr val="tx1"/>
                </a:solidFill>
                <a:effectLst/>
                <a:latin typeface="+mn-lt"/>
                <a:ea typeface="+mn-ea"/>
                <a:cs typeface="+mn-cs"/>
              </a:rPr>
              <a:t>0.054+0.090+0.007+0.099+0.74+0.010</a:t>
            </a:r>
            <a:r>
              <a:rPr lang="en-US" sz="1200" kern="1200" dirty="0">
                <a:solidFill>
                  <a:schemeClr val="tx1"/>
                </a:solidFill>
                <a:effectLst/>
                <a:latin typeface="+mn-lt"/>
                <a:ea typeface="+mn-ea"/>
                <a:cs typeface="+mn-cs"/>
              </a:rPr>
              <a:t> = 1</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5</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one has the highest probability</a:t>
            </a:r>
            <a:endParaRPr lang="mr-IN"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51</a:t>
            </a:fld>
            <a:endParaRPr lang="en-US"/>
          </a:p>
        </p:txBody>
      </p:sp>
    </p:spTree>
    <p:extLst>
      <p:ext uri="{BB962C8B-B14F-4D97-AF65-F5344CB8AC3E}">
        <p14:creationId xmlns:p14="http://schemas.microsoft.com/office/powerpoint/2010/main" val="889562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New York Times - </a:t>
            </a:r>
            <a:r>
              <a:rPr lang="en-US" sz="1200" b="0" i="0" u="none" strike="noStrike" kern="1200">
                <a:solidFill>
                  <a:schemeClr val="tx1"/>
                </a:solidFill>
                <a:effectLst/>
                <a:latin typeface="+mn-lt"/>
                <a:ea typeface="+mn-ea"/>
                <a:cs typeface="+mn-cs"/>
              </a:rPr>
              <a:t>July 13, 1958</a:t>
            </a:r>
            <a:r>
              <a:rPr lang="en-US" sz="1200" b="1" i="0" u="none" strike="noStrike" kern="1200" baseline="0">
                <a:solidFill>
                  <a:schemeClr val="tx1"/>
                </a:solidFill>
                <a:effectLst/>
                <a:latin typeface="+mn-lt"/>
                <a:ea typeface="+mn-ea"/>
                <a:cs typeface="+mn-cs"/>
              </a:rPr>
              <a:t> “</a:t>
            </a:r>
            <a:r>
              <a:rPr lang="en-US" sz="1200" b="1" i="0" u="none" strike="noStrike" kern="1200">
                <a:solidFill>
                  <a:schemeClr val="tx1"/>
                </a:solidFill>
                <a:effectLst/>
                <a:latin typeface="+mn-lt"/>
                <a:ea typeface="+mn-ea"/>
                <a:cs typeface="+mn-cs"/>
              </a:rPr>
              <a:t>Electronic 'Brain' Teaches Itself”</a:t>
            </a:r>
          </a:p>
          <a:p>
            <a:r>
              <a:rPr lang="en-US" sz="1200" b="0" i="0" u="none" strike="noStrike" kern="1200">
                <a:solidFill>
                  <a:schemeClr val="tx1"/>
                </a:solidFill>
                <a:effectLst/>
                <a:latin typeface="+mn-lt"/>
                <a:ea typeface="+mn-ea"/>
                <a:cs typeface="+mn-cs"/>
              </a:rPr>
              <a:t>The Navy last week demonstrated the embryo of an electronic computer named the Perceptron which, when completed in about a year, is expected to be the first non-living mechanism able to "perceive, recognize and identify its surroundings without human training or control."</a:t>
            </a:r>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53</a:t>
            </a:fld>
            <a:endParaRPr lang="en-US"/>
          </a:p>
        </p:txBody>
      </p:sp>
    </p:spTree>
    <p:extLst>
      <p:ext uri="{BB962C8B-B14F-4D97-AF65-F5344CB8AC3E}">
        <p14:creationId xmlns:p14="http://schemas.microsoft.com/office/powerpoint/2010/main" val="9360273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As the name suggests, neural networks were inspired by the brain’s computation mechanism, which consists of computation units called neurons. While the connections between artificial neural networks and the brain are in fact rather slim, we repeat the metaphor here for complete- ness. In the metaphor, a neuron is a computational unit that has scalar inputs and outputs. Each input has an associated weight. e neuron multiplies each input by its weight, and then sums1 them, applies a nonlinear function to the result, and passes it to its output. Figure 4.1 shows such a neuron. </a:t>
            </a:r>
            <a:endParaRPr lang="en-US"/>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56</a:t>
            </a:fld>
            <a:endParaRPr lang="en-US"/>
          </a:p>
        </p:txBody>
      </p:sp>
    </p:spTree>
    <p:extLst>
      <p:ext uri="{BB962C8B-B14F-4D97-AF65-F5344CB8AC3E}">
        <p14:creationId xmlns:p14="http://schemas.microsoft.com/office/powerpoint/2010/main" val="22527571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The neurons are connected to each other, forming a network: the output of a neuron may feed into the inputs of one or more neurons. Such networks were shown to be very capable computational devices. If the weights are set correctly, a neural network with enough neurons and a nonlinear activation function can approximate a very wide range of mathematical functions (we will be more precise about this later). </a:t>
            </a:r>
          </a:p>
          <a:p>
            <a:endParaRPr lang="en-US"/>
          </a:p>
          <a:p>
            <a:r>
              <a:rPr lang="en-US" sz="1200" kern="1200">
                <a:solidFill>
                  <a:schemeClr val="tx1"/>
                </a:solidFill>
                <a:effectLst/>
                <a:latin typeface="+mn-lt"/>
                <a:ea typeface="+mn-ea"/>
                <a:cs typeface="+mn-cs"/>
              </a:rPr>
              <a:t>A typical feed-forward neural network may be drawn as shown. Each circle is a neuron, with incoming arrows being the neuron’s inputs and outgoing arrows being the neuron’s outputs. Each arrow carries a weight, reflecting its importance (not shown). Neurons are arranged in layers, reflecting the flow of information. The bottom layer has no incoming arrows, and is </a:t>
            </a:r>
            <a:endParaRPr lang="en-US"/>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the input to the network. the top-most layer has no outgoing arrows, and is the output of the network. The other layers are considered “hidden.” thee sigmoid shape inside the neurons in the middle layers represent a nonlinear function (i.e., the logistic function) that is applied to the neuron’s value before passing it to the output. In the figure, each neuron is connected to all of the neurons in the next layer—this is called a fully connected layer or an affine layer. </a:t>
            </a:r>
            <a:endParaRPr lang="en-US"/>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57</a:t>
            </a:fld>
            <a:endParaRPr lang="en-US"/>
          </a:p>
        </p:txBody>
      </p:sp>
    </p:spTree>
    <p:extLst>
      <p:ext uri="{BB962C8B-B14F-4D97-AF65-F5344CB8AC3E}">
        <p14:creationId xmlns:p14="http://schemas.microsoft.com/office/powerpoint/2010/main" val="892479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That flip may then cause the behavior of the whole network to change in a very complicated way. </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60</a:t>
            </a:fld>
            <a:endParaRPr lang="en-US"/>
          </a:p>
        </p:txBody>
      </p:sp>
    </p:spTree>
    <p:extLst>
      <p:ext uri="{BB962C8B-B14F-4D97-AF65-F5344CB8AC3E}">
        <p14:creationId xmlns:p14="http://schemas.microsoft.com/office/powerpoint/2010/main" val="21535680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To understand the similarity to the perceptron model, suppose </a:t>
            </a:r>
            <a:r>
              <a:rPr lang="en-US" sz="1200" b="0" i="0" u="none" strike="noStrike" kern="1200" err="1">
                <a:solidFill>
                  <a:schemeClr val="tx1"/>
                </a:solidFill>
                <a:effectLst/>
                <a:latin typeface="Arial" charset="0"/>
                <a:ea typeface="+mn-ea"/>
                <a:cs typeface="+mn-cs"/>
              </a:rPr>
              <a:t>z≡w⋅x+bz≡w⋅x+b</a:t>
            </a:r>
            <a:r>
              <a:rPr lang="en-US" sz="1200" b="0" i="0" u="none" strike="noStrike" kern="1200">
                <a:solidFill>
                  <a:schemeClr val="tx1"/>
                </a:solidFill>
                <a:effectLst/>
                <a:latin typeface="Arial" charset="0"/>
                <a:ea typeface="+mn-ea"/>
                <a:cs typeface="+mn-cs"/>
              </a:rPr>
              <a:t> is a large positive number. Then e^−z≈00 and so </a:t>
            </a:r>
            <a:r>
              <a:rPr lang="en-US" sz="1200" b="0" i="0" u="none" strike="noStrike" kern="1200" err="1">
                <a:solidFill>
                  <a:schemeClr val="tx1"/>
                </a:solidFill>
                <a:effectLst/>
                <a:latin typeface="Arial" charset="0"/>
                <a:ea typeface="+mn-ea"/>
                <a:cs typeface="+mn-cs"/>
              </a:rPr>
              <a:t>σ</a:t>
            </a:r>
            <a:r>
              <a:rPr lang="en-US" sz="1200" b="0" i="0" u="none" strike="noStrike" kern="1200">
                <a:solidFill>
                  <a:schemeClr val="tx1"/>
                </a:solidFill>
                <a:effectLst/>
                <a:latin typeface="Arial" charset="0"/>
                <a:ea typeface="+mn-ea"/>
                <a:cs typeface="+mn-cs"/>
              </a:rPr>
              <a:t>(z)≈1. In other words, when z=</a:t>
            </a:r>
            <a:r>
              <a:rPr lang="en-US" sz="1200" b="0" i="0" u="none" strike="noStrike" kern="1200" err="1">
                <a:solidFill>
                  <a:schemeClr val="tx1"/>
                </a:solidFill>
                <a:effectLst/>
                <a:latin typeface="Arial" charset="0"/>
                <a:ea typeface="+mn-ea"/>
                <a:cs typeface="+mn-cs"/>
              </a:rPr>
              <a:t>w⋅x+b</a:t>
            </a:r>
            <a:r>
              <a:rPr lang="en-US" sz="1200" b="0" i="0" u="none" strike="noStrike" kern="1200">
                <a:solidFill>
                  <a:schemeClr val="tx1"/>
                </a:solidFill>
                <a:effectLst/>
                <a:latin typeface="Arial" charset="0"/>
                <a:ea typeface="+mn-ea"/>
                <a:cs typeface="+mn-cs"/>
              </a:rPr>
              <a:t> is large and positive, the output from the sigmoid neuron is approximately 1, just as it would have been for a perceptron. Suppose on the other hand that z=</a:t>
            </a:r>
            <a:r>
              <a:rPr lang="en-US" sz="1200" b="0" i="0" u="none" strike="noStrike" kern="1200" err="1">
                <a:solidFill>
                  <a:schemeClr val="tx1"/>
                </a:solidFill>
                <a:effectLst/>
                <a:latin typeface="Arial" charset="0"/>
                <a:ea typeface="+mn-ea"/>
                <a:cs typeface="+mn-cs"/>
              </a:rPr>
              <a:t>w⋅x+b</a:t>
            </a:r>
            <a:r>
              <a:rPr lang="en-US" sz="1200" b="0" i="0" u="none" strike="noStrike" kern="1200">
                <a:solidFill>
                  <a:schemeClr val="tx1"/>
                </a:solidFill>
                <a:effectLst/>
                <a:latin typeface="Arial" charset="0"/>
                <a:ea typeface="+mn-ea"/>
                <a:cs typeface="+mn-cs"/>
              </a:rPr>
              <a:t> is very negative. Then e^−z→∞, and </a:t>
            </a:r>
            <a:r>
              <a:rPr lang="en-US" sz="1200" b="0" i="0" u="none" strike="noStrike" kern="1200" err="1">
                <a:solidFill>
                  <a:schemeClr val="tx1"/>
                </a:solidFill>
                <a:effectLst/>
                <a:latin typeface="Arial" charset="0"/>
                <a:ea typeface="+mn-ea"/>
                <a:cs typeface="+mn-cs"/>
              </a:rPr>
              <a:t>σ</a:t>
            </a:r>
            <a:r>
              <a:rPr lang="en-US" sz="1200" b="0" i="0" u="none" strike="noStrike" kern="1200">
                <a:solidFill>
                  <a:schemeClr val="tx1"/>
                </a:solidFill>
                <a:effectLst/>
                <a:latin typeface="Arial" charset="0"/>
                <a:ea typeface="+mn-ea"/>
                <a:cs typeface="+mn-cs"/>
              </a:rPr>
              <a:t>(z)≈00. So when z=</a:t>
            </a:r>
            <a:r>
              <a:rPr lang="en-US" sz="1200" b="0" i="0" u="none" strike="noStrike" kern="1200" err="1">
                <a:solidFill>
                  <a:schemeClr val="tx1"/>
                </a:solidFill>
                <a:effectLst/>
                <a:latin typeface="Arial" charset="0"/>
                <a:ea typeface="+mn-ea"/>
                <a:cs typeface="+mn-cs"/>
              </a:rPr>
              <a:t>w⋅x+b</a:t>
            </a:r>
            <a:r>
              <a:rPr lang="en-US" sz="1200" b="0" i="0" u="none" strike="noStrike" kern="1200">
                <a:solidFill>
                  <a:schemeClr val="tx1"/>
                </a:solidFill>
                <a:effectLst/>
                <a:latin typeface="Arial" charset="0"/>
                <a:ea typeface="+mn-ea"/>
                <a:cs typeface="+mn-cs"/>
              </a:rPr>
              <a:t> is very negative, the behavior of a sigmoid neuron also closely approximates a perceptron. It's only when </a:t>
            </a:r>
            <a:r>
              <a:rPr lang="en-US" sz="1200" b="0" i="0" u="none" strike="noStrike" kern="1200" err="1">
                <a:solidFill>
                  <a:schemeClr val="tx1"/>
                </a:solidFill>
                <a:effectLst/>
                <a:latin typeface="Arial" charset="0"/>
                <a:ea typeface="+mn-ea"/>
                <a:cs typeface="+mn-cs"/>
              </a:rPr>
              <a:t>w⋅x+b</a:t>
            </a:r>
            <a:r>
              <a:rPr lang="en-US" sz="1200" b="0" i="0" u="none" strike="noStrike" kern="1200">
                <a:solidFill>
                  <a:schemeClr val="tx1"/>
                </a:solidFill>
                <a:effectLst/>
                <a:latin typeface="Arial" charset="0"/>
                <a:ea typeface="+mn-ea"/>
                <a:cs typeface="+mn-cs"/>
              </a:rPr>
              <a:t> is of modest size that there's much deviation from the perceptron model.</a:t>
            </a:r>
          </a:p>
          <a:p>
            <a:br>
              <a:rPr lang="en-US"/>
            </a:b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61</a:t>
            </a:fld>
            <a:endParaRPr lang="en-US"/>
          </a:p>
        </p:txBody>
      </p:sp>
    </p:spTree>
    <p:extLst>
      <p:ext uri="{BB962C8B-B14F-4D97-AF65-F5344CB8AC3E}">
        <p14:creationId xmlns:p14="http://schemas.microsoft.com/office/powerpoint/2010/main" val="38958907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where the sum is over all the weights, </a:t>
            </a:r>
            <a:r>
              <a:rPr lang="en-US" sz="1200" b="0" i="0" u="none" strike="noStrike" kern="1200" err="1">
                <a:solidFill>
                  <a:schemeClr val="tx1"/>
                </a:solidFill>
                <a:effectLst/>
                <a:latin typeface="Arial" charset="0"/>
                <a:ea typeface="+mn-ea"/>
                <a:cs typeface="+mn-cs"/>
              </a:rPr>
              <a:t>wj</a:t>
            </a:r>
            <a:r>
              <a:rPr lang="en-US" sz="1200" b="0" i="0" u="none" strike="noStrike" kern="1200">
                <a:solidFill>
                  <a:schemeClr val="tx1"/>
                </a:solidFill>
                <a:effectLst/>
                <a:latin typeface="Arial" charset="0"/>
                <a:ea typeface="+mn-ea"/>
                <a:cs typeface="+mn-cs"/>
              </a:rPr>
              <a:t> and</a:t>
            </a:r>
            <a:r>
              <a:rPr lang="en-US" sz="1200" b="0" i="0" u="none" strike="noStrike" kern="1200" baseline="0">
                <a:solidFill>
                  <a:schemeClr val="tx1"/>
                </a:solidFill>
                <a:effectLst/>
                <a:latin typeface="Arial" charset="0"/>
                <a:ea typeface="+mn-ea"/>
                <a:cs typeface="+mn-cs"/>
              </a:rPr>
              <a:t> bias b </a:t>
            </a:r>
            <a:r>
              <a:rPr lang="en-US" sz="1200" b="0" i="0" u="none" strike="noStrike" kern="1200">
                <a:solidFill>
                  <a:schemeClr val="tx1"/>
                </a:solidFill>
                <a:effectLst/>
                <a:latin typeface="Arial" charset="0"/>
                <a:ea typeface="+mn-ea"/>
                <a:cs typeface="+mn-cs"/>
              </a:rPr>
              <a:t>and ∂output/∂</a:t>
            </a:r>
            <a:r>
              <a:rPr lang="en-US" sz="1200" b="0" i="0" u="none" strike="noStrike" kern="1200" err="1">
                <a:solidFill>
                  <a:schemeClr val="tx1"/>
                </a:solidFill>
                <a:effectLst/>
                <a:latin typeface="Arial" charset="0"/>
                <a:ea typeface="+mn-ea"/>
                <a:cs typeface="+mn-cs"/>
              </a:rPr>
              <a:t>wj</a:t>
            </a:r>
            <a:r>
              <a:rPr lang="en-US" sz="1200" b="0" i="0" u="none" strike="noStrike" kern="1200">
                <a:solidFill>
                  <a:schemeClr val="tx1"/>
                </a:solidFill>
                <a:effectLst/>
                <a:latin typeface="Arial" charset="0"/>
                <a:ea typeface="+mn-ea"/>
                <a:cs typeface="+mn-cs"/>
              </a:rPr>
              <a:t>  is the partial derivative of the output with respect to </a:t>
            </a:r>
            <a:r>
              <a:rPr lang="en-US" sz="1200" b="0" i="0" u="none" strike="noStrike" kern="1200" err="1">
                <a:solidFill>
                  <a:schemeClr val="tx1"/>
                </a:solidFill>
                <a:effectLst/>
                <a:latin typeface="Arial" charset="0"/>
                <a:ea typeface="+mn-ea"/>
                <a:cs typeface="+mn-cs"/>
              </a:rPr>
              <a:t>wj</a:t>
            </a:r>
            <a:r>
              <a:rPr lang="en-US" sz="1200" b="0" i="0" u="none" strike="noStrike" kern="1200">
                <a:solidFill>
                  <a:schemeClr val="tx1"/>
                </a:solidFill>
                <a:effectLst/>
                <a:latin typeface="Arial" charset="0"/>
                <a:ea typeface="+mn-ea"/>
                <a:cs typeface="+mn-cs"/>
              </a:rPr>
              <a:t>. And ∂output/∂b denote </a:t>
            </a:r>
            <a:r>
              <a:rPr lang="en-US" sz="1200" b="0" i="0" u="none" strike="noStrike" kern="1200" baseline="0">
                <a:solidFill>
                  <a:schemeClr val="tx1"/>
                </a:solidFill>
                <a:effectLst/>
                <a:latin typeface="Arial" charset="0"/>
                <a:ea typeface="+mn-ea"/>
                <a:cs typeface="+mn-cs"/>
              </a:rPr>
              <a:t> </a:t>
            </a:r>
            <a:r>
              <a:rPr lang="en-US" sz="1200" b="0" i="0" u="none" strike="noStrike" kern="1200">
                <a:solidFill>
                  <a:schemeClr val="tx1"/>
                </a:solidFill>
                <a:effectLst/>
                <a:latin typeface="Arial" charset="0"/>
                <a:ea typeface="+mn-ea"/>
                <a:cs typeface="+mn-cs"/>
              </a:rPr>
              <a:t>partial derivative of the output with respect  b.</a:t>
            </a:r>
          </a:p>
          <a:p>
            <a:endParaRPr lang="en-US" sz="1200" b="0" i="0" u="none" strike="noStrike" kern="1200">
              <a:solidFill>
                <a:schemeClr val="tx1"/>
              </a:solidFill>
              <a:effectLst/>
              <a:latin typeface="Arial" charset="0"/>
              <a:ea typeface="+mn-ea"/>
              <a:cs typeface="+mn-cs"/>
            </a:endParaRPr>
          </a:p>
          <a:p>
            <a:r>
              <a:rPr lang="en-US" sz="1200" b="0" i="0" u="none" strike="noStrike" kern="1200">
                <a:solidFill>
                  <a:schemeClr val="tx1"/>
                </a:solidFill>
                <a:effectLst/>
                <a:latin typeface="Arial" charset="0"/>
                <a:ea typeface="+mn-ea"/>
                <a:cs typeface="+mn-cs"/>
              </a:rPr>
              <a:t>This linearity makes it easy to choose small changes in the weights and biases to achieve any desired small change in the output. So while sigmoid neurons have much of the same qualitative </a:t>
            </a:r>
            <a:r>
              <a:rPr lang="en-US" sz="1200" b="0" i="0" u="none" strike="noStrike" kern="1200" err="1">
                <a:solidFill>
                  <a:schemeClr val="tx1"/>
                </a:solidFill>
                <a:effectLst/>
                <a:latin typeface="Arial" charset="0"/>
                <a:ea typeface="+mn-ea"/>
                <a:cs typeface="+mn-cs"/>
              </a:rPr>
              <a:t>behaviour</a:t>
            </a:r>
            <a:r>
              <a:rPr lang="en-US" sz="1200" b="0" i="0" u="none" strike="noStrike" kern="1200">
                <a:solidFill>
                  <a:schemeClr val="tx1"/>
                </a:solidFill>
                <a:effectLst/>
                <a:latin typeface="Arial" charset="0"/>
                <a:ea typeface="+mn-ea"/>
                <a:cs typeface="+mn-cs"/>
              </a:rPr>
              <a:t> as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they make it much easier to figure out how changing the weights and biases will change the output.</a:t>
            </a:r>
          </a:p>
          <a:p>
            <a:br>
              <a:rPr lang="en-US"/>
            </a:b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62</a:t>
            </a:fld>
            <a:endParaRPr lang="en-US"/>
          </a:p>
        </p:txBody>
      </p:sp>
    </p:spTree>
    <p:extLst>
      <p:ext uri="{BB962C8B-B14F-4D97-AF65-F5344CB8AC3E}">
        <p14:creationId xmlns:p14="http://schemas.microsoft.com/office/powerpoint/2010/main" val="8477303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activation functions have different properties that make them useful for differ- </a:t>
            </a:r>
            <a:r>
              <a:rPr lang="en-US" sz="1200" kern="1200" dirty="0" err="1">
                <a:solidFill>
                  <a:schemeClr val="tx1"/>
                </a:solidFill>
                <a:effectLst/>
                <a:latin typeface="+mn-lt"/>
                <a:ea typeface="+mn-ea"/>
                <a:cs typeface="+mn-cs"/>
              </a:rPr>
              <a:t>ent</a:t>
            </a:r>
            <a:r>
              <a:rPr lang="en-US" sz="1200" kern="1200" dirty="0">
                <a:solidFill>
                  <a:schemeClr val="tx1"/>
                </a:solidFill>
                <a:effectLst/>
                <a:latin typeface="+mn-lt"/>
                <a:ea typeface="+mn-ea"/>
                <a:cs typeface="+mn-cs"/>
              </a:rPr>
              <a:t> language applications or network architectures. For example the rectifier </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has nice properties that result from it being very close to linear. In the sigmoid or </a:t>
            </a:r>
            <a:r>
              <a:rPr lang="en-US" sz="1200" kern="1200" dirty="0" err="1">
                <a:solidFill>
                  <a:schemeClr val="tx1"/>
                </a:solidFill>
                <a:effectLst/>
                <a:latin typeface="+mn-lt"/>
                <a:ea typeface="+mn-ea"/>
                <a:cs typeface="+mn-cs"/>
              </a:rPr>
              <a:t>tanh</a:t>
            </a:r>
            <a:r>
              <a:rPr lang="en-US" sz="1200" kern="1200" dirty="0">
                <a:solidFill>
                  <a:schemeClr val="tx1"/>
                </a:solidFill>
                <a:effectLst/>
                <a:latin typeface="+mn-lt"/>
                <a:ea typeface="+mn-ea"/>
                <a:cs typeface="+mn-cs"/>
              </a:rPr>
              <a:t> functions, very high values of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result in values of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that are </a:t>
            </a:r>
            <a:r>
              <a:rPr lang="en-US" sz="1200" b="0" kern="1200" dirty="0">
                <a:solidFill>
                  <a:schemeClr val="tx1"/>
                </a:solidFill>
                <a:effectLst/>
                <a:latin typeface="+mn-lt"/>
                <a:ea typeface="+mn-ea"/>
                <a:cs typeface="+mn-cs"/>
              </a:rPr>
              <a:t>saturated</a:t>
            </a:r>
            <a:r>
              <a:rPr lang="en-US" sz="1200" kern="1200" dirty="0">
                <a:solidFill>
                  <a:schemeClr val="tx1"/>
                </a:solidFill>
                <a:effectLst/>
                <a:latin typeface="+mn-lt"/>
                <a:ea typeface="+mn-ea"/>
                <a:cs typeface="+mn-cs"/>
              </a:rPr>
              <a:t>, i.e., extremely close to 1, which causes problems for learning. Rectifiers don’t have this problem, since the output of values close to 1 also approaches 1 in a nice gentle linear way. By contrast, the </a:t>
            </a:r>
            <a:r>
              <a:rPr lang="en-US" sz="1200" kern="1200" dirty="0" err="1">
                <a:solidFill>
                  <a:schemeClr val="tx1"/>
                </a:solidFill>
                <a:effectLst/>
                <a:latin typeface="+mn-lt"/>
                <a:ea typeface="+mn-ea"/>
                <a:cs typeface="+mn-cs"/>
              </a:rPr>
              <a:t>tanh</a:t>
            </a:r>
            <a:r>
              <a:rPr lang="en-US" sz="1200" kern="1200" dirty="0">
                <a:solidFill>
                  <a:schemeClr val="tx1"/>
                </a:solidFill>
                <a:effectLst/>
                <a:latin typeface="+mn-lt"/>
                <a:ea typeface="+mn-ea"/>
                <a:cs typeface="+mn-cs"/>
              </a:rPr>
              <a:t> function has the nice properties of being smoothly differentiable and mapping outlier values toward the mean.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practice, the sigmoid is not commonly used as an activation function.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64</a:t>
            </a:fld>
            <a:endParaRPr lang="en-US"/>
          </a:p>
        </p:txBody>
      </p:sp>
    </p:spTree>
    <p:extLst>
      <p:ext uri="{BB962C8B-B14F-4D97-AF65-F5344CB8AC3E}">
        <p14:creationId xmlns:p14="http://schemas.microsoft.com/office/powerpoint/2010/main" val="30125729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We’ll introduce networks with cycles, called </a:t>
            </a:r>
            <a:r>
              <a:rPr lang="en-US" sz="1200" b="1" kern="1200" dirty="0">
                <a:solidFill>
                  <a:schemeClr val="tx1"/>
                </a:solidFill>
                <a:effectLst/>
                <a:latin typeface="+mn-lt"/>
                <a:ea typeface="+mn-ea"/>
                <a:cs typeface="+mn-cs"/>
              </a:rPr>
              <a:t>recurrent neural networks</a:t>
            </a:r>
            <a:r>
              <a:rPr lang="en-US" sz="1200" b="0" kern="1200" dirty="0">
                <a:solidFill>
                  <a:schemeClr val="tx1"/>
                </a:solidFill>
                <a:effectLst/>
                <a:latin typeface="+mn-lt"/>
                <a:ea typeface="+mn-ea"/>
                <a:cs typeface="+mn-cs"/>
              </a:rPr>
              <a:t> Later.</a:t>
            </a:r>
            <a:r>
              <a:rPr lang="en-US" sz="1200" b="1" kern="1200" dirty="0">
                <a:solidFill>
                  <a:schemeClr val="tx1"/>
                </a:solidFill>
                <a:effectLst/>
                <a:latin typeface="+mn-lt"/>
                <a:ea typeface="+mn-ea"/>
                <a:cs typeface="+mn-cs"/>
              </a:rPr>
              <a:t> </a:t>
            </a:r>
            <a:r>
              <a:rPr lang="en-US" sz="1200" b="1"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historical reasons multilayer networks, especially feedforward networks, are sometimes called </a:t>
            </a:r>
            <a:r>
              <a:rPr lang="en-US" sz="1200" b="0" kern="1200" dirty="0">
                <a:solidFill>
                  <a:schemeClr val="tx1"/>
                </a:solidFill>
                <a:effectLst/>
                <a:latin typeface="+mn-lt"/>
                <a:ea typeface="+mn-ea"/>
                <a:cs typeface="+mn-cs"/>
              </a:rPr>
              <a:t>multi-layer </a:t>
            </a:r>
            <a:r>
              <a:rPr lang="en-US" sz="1200" b="0" kern="1200" dirty="0" err="1">
                <a:solidFill>
                  <a:schemeClr val="tx1"/>
                </a:solidFill>
                <a:effectLst/>
                <a:latin typeface="+mn-lt"/>
                <a:ea typeface="+mn-ea"/>
                <a:cs typeface="+mn-cs"/>
              </a:rPr>
              <a:t>perceptrons</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a:t>
            </a:r>
            <a:r>
              <a:rPr lang="en-US" sz="1200" b="0" kern="1200" dirty="0">
                <a:solidFill>
                  <a:schemeClr val="tx1"/>
                </a:solidFill>
                <a:effectLst/>
                <a:latin typeface="+mn-lt"/>
                <a:ea typeface="+mn-ea"/>
                <a:cs typeface="+mn-cs"/>
              </a:rPr>
              <a:t>MLP</a:t>
            </a:r>
            <a:r>
              <a:rPr lang="en-US" sz="1200" kern="1200" dirty="0">
                <a:solidFill>
                  <a:schemeClr val="tx1"/>
                </a:solidFill>
                <a:effectLst/>
                <a:latin typeface="+mn-lt"/>
                <a:ea typeface="+mn-ea"/>
                <a:cs typeface="+mn-cs"/>
              </a:rPr>
              <a:t>s); this is a technical misnomer, since the units in modern multilayer networks aren’t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are purely linear, but modern networks are made up of units with non-</a:t>
            </a:r>
            <a:r>
              <a:rPr lang="en-US" sz="1200" kern="1200" dirty="0" err="1">
                <a:solidFill>
                  <a:schemeClr val="tx1"/>
                </a:solidFill>
                <a:effectLst/>
                <a:latin typeface="+mn-lt"/>
                <a:ea typeface="+mn-ea"/>
                <a:cs typeface="+mn-cs"/>
              </a:rPr>
              <a:t>linearities</a:t>
            </a:r>
            <a:r>
              <a:rPr lang="en-US" sz="1200" kern="1200" dirty="0">
                <a:solidFill>
                  <a:schemeClr val="tx1"/>
                </a:solidFill>
                <a:effectLst/>
                <a:latin typeface="+mn-lt"/>
                <a:ea typeface="+mn-ea"/>
                <a:cs typeface="+mn-cs"/>
              </a:rPr>
              <a:t> like </a:t>
            </a:r>
            <a:r>
              <a:rPr lang="en-US" sz="1200" kern="1200" dirty="0" err="1">
                <a:solidFill>
                  <a:schemeClr val="tx1"/>
                </a:solidFill>
                <a:effectLst/>
                <a:latin typeface="+mn-lt"/>
                <a:ea typeface="+mn-ea"/>
                <a:cs typeface="+mn-cs"/>
              </a:rPr>
              <a:t>sigmoids</a:t>
            </a:r>
            <a:r>
              <a:rPr lang="en-US" sz="1200" kern="1200" dirty="0">
                <a:solidFill>
                  <a:schemeClr val="tx1"/>
                </a:solidFill>
                <a:effectLst/>
                <a:latin typeface="+mn-lt"/>
                <a:ea typeface="+mn-ea"/>
                <a:cs typeface="+mn-cs"/>
              </a:rPr>
              <a:t>), but at some point the name stuck.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core of the neural network is the </a:t>
            </a:r>
            <a:r>
              <a:rPr lang="en-US" sz="1200" b="0" kern="1200" dirty="0">
                <a:solidFill>
                  <a:schemeClr val="tx1"/>
                </a:solidFill>
                <a:effectLst/>
                <a:latin typeface="+mn-lt"/>
                <a:ea typeface="+mn-ea"/>
                <a:cs typeface="+mn-cs"/>
              </a:rPr>
              <a:t>hidden layer </a:t>
            </a:r>
            <a:r>
              <a:rPr lang="en-US" sz="1200" kern="1200" dirty="0">
                <a:solidFill>
                  <a:schemeClr val="tx1"/>
                </a:solidFill>
                <a:effectLst/>
                <a:latin typeface="+mn-lt"/>
                <a:ea typeface="+mn-ea"/>
                <a:cs typeface="+mn-cs"/>
              </a:rPr>
              <a:t>formed of </a:t>
            </a:r>
            <a:r>
              <a:rPr lang="en-US" sz="1200" b="1" kern="1200" dirty="0">
                <a:solidFill>
                  <a:schemeClr val="tx1"/>
                </a:solidFill>
                <a:effectLst/>
                <a:latin typeface="+mn-lt"/>
                <a:ea typeface="+mn-ea"/>
                <a:cs typeface="+mn-cs"/>
              </a:rPr>
              <a:t>hidden units</a:t>
            </a:r>
            <a:r>
              <a:rPr lang="en-US" sz="1200" kern="1200" dirty="0">
                <a:solidFill>
                  <a:schemeClr val="tx1"/>
                </a:solidFill>
                <a:effectLst/>
                <a:latin typeface="+mn-lt"/>
                <a:ea typeface="+mn-ea"/>
                <a:cs typeface="+mn-cs"/>
              </a:rPr>
              <a:t>, each of which is a neural unit, taking a weighted sum of its inputs and then applying a non-linearity. In the standard architecture, each layer is </a:t>
            </a:r>
            <a:r>
              <a:rPr lang="en-US" sz="1200" b="0" kern="1200" dirty="0">
                <a:solidFill>
                  <a:schemeClr val="tx1"/>
                </a:solidFill>
                <a:effectLst/>
                <a:latin typeface="+mn-lt"/>
                <a:ea typeface="+mn-ea"/>
                <a:cs typeface="+mn-cs"/>
              </a:rPr>
              <a:t>fully-connected</a:t>
            </a:r>
            <a:r>
              <a:rPr lang="en-US" sz="1200" kern="1200" dirty="0">
                <a:solidFill>
                  <a:schemeClr val="tx1"/>
                </a:solidFill>
                <a:effectLst/>
                <a:latin typeface="+mn-lt"/>
                <a:ea typeface="+mn-ea"/>
                <a:cs typeface="+mn-cs"/>
              </a:rPr>
              <a:t>, meaning that each unit in each layer takes as input the outputs from all the units in the previous layer, and there is a link between every pair of units from two adjacent layers. Thus each hidden unit sums over all the input units.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65</a:t>
            </a:fld>
            <a:endParaRPr lang="en-US"/>
          </a:p>
        </p:txBody>
      </p:sp>
    </p:spTree>
    <p:extLst>
      <p:ext uri="{BB962C8B-B14F-4D97-AF65-F5344CB8AC3E}">
        <p14:creationId xmlns:p14="http://schemas.microsoft.com/office/powerpoint/2010/main" val="1857266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probability that this is a positive review = 69%.  The probability that it’s a negative review is 31%</a:t>
            </a:r>
          </a:p>
        </p:txBody>
      </p:sp>
      <p:sp>
        <p:nvSpPr>
          <p:cNvPr id="4" name="Slide Number Placeholder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18441860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element </a:t>
            </a:r>
            <a:r>
              <a:rPr lang="en-US" sz="1200" i="1" kern="1200" dirty="0">
                <a:solidFill>
                  <a:schemeClr val="tx1"/>
                </a:solidFill>
                <a:effectLst/>
                <a:latin typeface="+mn-lt"/>
                <a:ea typeface="+mn-ea"/>
                <a:cs typeface="+mn-cs"/>
              </a:rPr>
              <a:t>Wi j </a:t>
            </a:r>
            <a:r>
              <a:rPr lang="en-US" sz="1200" kern="1200" dirty="0">
                <a:solidFill>
                  <a:schemeClr val="tx1"/>
                </a:solidFill>
                <a:effectLst/>
                <a:latin typeface="+mn-lt"/>
                <a:ea typeface="+mn-ea"/>
                <a:cs typeface="+mn-cs"/>
              </a:rPr>
              <a:t>of the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represents the weight of the connection from the </a:t>
            </a:r>
            <a:r>
              <a:rPr lang="en-US" sz="1200" i="1" kern="1200" dirty="0" err="1">
                <a:solidFill>
                  <a:schemeClr val="tx1"/>
                </a:solidFill>
                <a:effectLst/>
                <a:latin typeface="+mn-lt"/>
                <a:ea typeface="+mn-ea"/>
                <a:cs typeface="+mn-cs"/>
              </a:rPr>
              <a:t>i</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input unit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to the </a:t>
            </a:r>
            <a:r>
              <a:rPr lang="en-US" sz="1200" i="1" kern="1200" dirty="0" err="1">
                <a:solidFill>
                  <a:schemeClr val="tx1"/>
                </a:solidFill>
                <a:effectLst/>
                <a:latin typeface="+mn-lt"/>
                <a:ea typeface="+mn-ea"/>
                <a:cs typeface="+mn-cs"/>
              </a:rPr>
              <a:t>j</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hidden unit </a:t>
            </a:r>
            <a:r>
              <a:rPr lang="en-US" sz="1200" i="1" kern="1200" dirty="0" err="1">
                <a:solidFill>
                  <a:schemeClr val="tx1"/>
                </a:solidFill>
                <a:effectLst/>
                <a:latin typeface="+mn-lt"/>
                <a:ea typeface="+mn-ea"/>
                <a:cs typeface="+mn-cs"/>
              </a:rPr>
              <a:t>hj</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66</a:t>
            </a:fld>
            <a:endParaRPr lang="en-US"/>
          </a:p>
        </p:txBody>
      </p:sp>
    </p:spTree>
    <p:extLst>
      <p:ext uri="{BB962C8B-B14F-4D97-AF65-F5344CB8AC3E}">
        <p14:creationId xmlns:p14="http://schemas.microsoft.com/office/powerpoint/2010/main" val="7692434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Notice that we’re applying the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function here to a vector, while previously it was applied to a scalar. We’re thus allowing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and indeed any activation function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 to apply to a vector element-wise, so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67</a:t>
            </a:fld>
            <a:endParaRPr lang="en-US"/>
          </a:p>
        </p:txBody>
      </p:sp>
    </p:spTree>
    <p:extLst>
      <p:ext uri="{BB962C8B-B14F-4D97-AF65-F5344CB8AC3E}">
        <p14:creationId xmlns:p14="http://schemas.microsoft.com/office/powerpoint/2010/main" val="1634373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element </a:t>
            </a:r>
            <a:r>
              <a:rPr lang="en-US" sz="1200" i="1" kern="1200" dirty="0">
                <a:solidFill>
                  <a:schemeClr val="tx1"/>
                </a:solidFill>
                <a:effectLst/>
                <a:latin typeface="+mn-lt"/>
                <a:ea typeface="+mn-ea"/>
                <a:cs typeface="+mn-cs"/>
              </a:rPr>
              <a:t>Wi j </a:t>
            </a:r>
            <a:r>
              <a:rPr lang="en-US" sz="1200" kern="1200" dirty="0">
                <a:solidFill>
                  <a:schemeClr val="tx1"/>
                </a:solidFill>
                <a:effectLst/>
                <a:latin typeface="+mn-lt"/>
                <a:ea typeface="+mn-ea"/>
                <a:cs typeface="+mn-cs"/>
              </a:rPr>
              <a:t>of the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represents the weight of the connection from the </a:t>
            </a:r>
            <a:r>
              <a:rPr lang="en-US" sz="1200" i="1" kern="1200" dirty="0" err="1">
                <a:solidFill>
                  <a:schemeClr val="tx1"/>
                </a:solidFill>
                <a:effectLst/>
                <a:latin typeface="+mn-lt"/>
                <a:ea typeface="+mn-ea"/>
                <a:cs typeface="+mn-cs"/>
              </a:rPr>
              <a:t>i</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input unit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to the </a:t>
            </a:r>
            <a:r>
              <a:rPr lang="en-US" sz="1200" i="1" kern="1200" dirty="0" err="1">
                <a:solidFill>
                  <a:schemeClr val="tx1"/>
                </a:solidFill>
                <a:effectLst/>
                <a:latin typeface="+mn-lt"/>
                <a:ea typeface="+mn-ea"/>
                <a:cs typeface="+mn-cs"/>
              </a:rPr>
              <a:t>j</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hidden unit </a:t>
            </a:r>
            <a:r>
              <a:rPr lang="en-US" sz="1200" i="1" kern="1200" dirty="0" err="1">
                <a:solidFill>
                  <a:schemeClr val="tx1"/>
                </a:solidFill>
                <a:effectLst/>
                <a:latin typeface="+mn-lt"/>
                <a:ea typeface="+mn-ea"/>
                <a:cs typeface="+mn-cs"/>
              </a:rPr>
              <a:t>hj</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68</a:t>
            </a:fld>
            <a:endParaRPr lang="en-US"/>
          </a:p>
        </p:txBody>
      </p:sp>
    </p:spTree>
    <p:extLst>
      <p:ext uri="{BB962C8B-B14F-4D97-AF65-F5344CB8AC3E}">
        <p14:creationId xmlns:p14="http://schemas.microsoft.com/office/powerpoint/2010/main" val="33511850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Notice that we’re applying the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function here to a vector, while previously it was applied to a scalar. We’re thus allowing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and indeed any activation function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 to apply to a vector element-wise, so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69</a:t>
            </a:fld>
            <a:endParaRPr lang="en-US"/>
          </a:p>
        </p:txBody>
      </p:sp>
    </p:spTree>
    <p:extLst>
      <p:ext uri="{BB962C8B-B14F-4D97-AF65-F5344CB8AC3E}">
        <p14:creationId xmlns:p14="http://schemas.microsoft.com/office/powerpoint/2010/main" val="10386930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gradient descent requires knowing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of the loss function, the vector that contains the partial derivative of the loss function with respect to each of the parameters. Here is one part where learning for neural networks is more complex than for logistic logistic regression. In logistic regression, for each observation we could directly compute the derivative of the loss function with respect to an individual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But for neural networks, with millions of parameters in many layers, it’s much harder to see how to compute the partial derivative of some weight in layer 1 when the loss is attached to some much later layer. How do we partial out the loss over all those intermediate layers? </a:t>
            </a:r>
            <a:endParaRPr lang="en-US" dirty="0"/>
          </a:p>
          <a:p>
            <a:r>
              <a:rPr lang="en-US" sz="1200" kern="1200" dirty="0">
                <a:solidFill>
                  <a:schemeClr val="tx1"/>
                </a:solidFill>
                <a:effectLst/>
                <a:latin typeface="+mn-lt"/>
                <a:ea typeface="+mn-ea"/>
                <a:cs typeface="+mn-cs"/>
              </a:rPr>
              <a:t>The answer is the algorithm called </a:t>
            </a:r>
            <a:r>
              <a:rPr lang="en-US" sz="1200" b="1" kern="1200" dirty="0">
                <a:solidFill>
                  <a:schemeClr val="tx1"/>
                </a:solidFill>
                <a:effectLst/>
                <a:latin typeface="+mn-lt"/>
                <a:ea typeface="+mn-ea"/>
                <a:cs typeface="+mn-cs"/>
              </a:rPr>
              <a:t>error backpropagation </a:t>
            </a:r>
            <a:r>
              <a:rPr lang="en-US" sz="1200" kern="1200" dirty="0">
                <a:solidFill>
                  <a:schemeClr val="tx1"/>
                </a:solidFill>
                <a:effectLst/>
                <a:latin typeface="+mn-lt"/>
                <a:ea typeface="+mn-ea"/>
                <a:cs typeface="+mn-cs"/>
              </a:rPr>
              <a:t>or </a:t>
            </a:r>
            <a:r>
              <a:rPr lang="en-US" sz="1200" b="1" kern="1200" dirty="0">
                <a:solidFill>
                  <a:schemeClr val="tx1"/>
                </a:solidFill>
                <a:effectLst/>
                <a:latin typeface="+mn-lt"/>
                <a:ea typeface="+mn-ea"/>
                <a:cs typeface="+mn-cs"/>
              </a:rPr>
              <a:t>reverse differentiation</a:t>
            </a: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70</a:t>
            </a:fld>
            <a:endParaRPr lang="en-US"/>
          </a:p>
        </p:txBody>
      </p:sp>
    </p:spTree>
    <p:extLst>
      <p:ext uri="{BB962C8B-B14F-4D97-AF65-F5344CB8AC3E}">
        <p14:creationId xmlns:p14="http://schemas.microsoft.com/office/powerpoint/2010/main" val="40990081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
            </a:r>
            <a:r>
              <a:rPr lang="en-US" baseline="0" dirty="0"/>
              <a:t> in the denominator is the number of classes.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71</a:t>
            </a:fld>
            <a:endParaRPr lang="en-US"/>
          </a:p>
        </p:txBody>
      </p:sp>
    </p:spTree>
    <p:extLst>
      <p:ext uri="{BB962C8B-B14F-4D97-AF65-F5344CB8AC3E}">
        <p14:creationId xmlns:p14="http://schemas.microsoft.com/office/powerpoint/2010/main" val="30764357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
            </a:r>
            <a:r>
              <a:rPr lang="en-US" baseline="0" dirty="0"/>
              <a:t> in </a:t>
            </a:r>
            <a:r>
              <a:rPr lang="en-US" baseline="0"/>
              <a:t>the denominator is the number </a:t>
            </a:r>
            <a:r>
              <a:rPr lang="en-US" baseline="0" dirty="0"/>
              <a:t>of classes.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72</a:t>
            </a:fld>
            <a:endParaRPr lang="en-US"/>
          </a:p>
        </p:txBody>
      </p:sp>
    </p:spTree>
    <p:extLst>
      <p:ext uri="{BB962C8B-B14F-4D97-AF65-F5344CB8AC3E}">
        <p14:creationId xmlns:p14="http://schemas.microsoft.com/office/powerpoint/2010/main" val="249938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we make each of the component addition and multiplication operations explicit, and add names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for the intermediate outputs, the resulting series of computations</a:t>
            </a:r>
            <a:r>
              <a:rPr lang="en-US" sz="1200" kern="1200" baseline="0" dirty="0">
                <a:solidFill>
                  <a:schemeClr val="tx1"/>
                </a:solidFill>
                <a:effectLst/>
                <a:latin typeface="+mn-lt"/>
                <a:ea typeface="+mn-ea"/>
                <a:cs typeface="+mn-cs"/>
              </a:rPr>
              <a:t>.</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74</a:t>
            </a:fld>
            <a:endParaRPr lang="en-US"/>
          </a:p>
        </p:txBody>
      </p:sp>
    </p:spTree>
    <p:extLst>
      <p:ext uri="{BB962C8B-B14F-4D97-AF65-F5344CB8AC3E}">
        <p14:creationId xmlns:p14="http://schemas.microsoft.com/office/powerpoint/2010/main" val="37935060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now represent this as a graph, with nodes for each operation, and directed edges showing the outputs from each operation as the inputs to the next,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simplest use of computation graphs is to compute the value of the function with some given inputs. For inputs </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3,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1,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−2, and we’ve shown the result of the </a:t>
            </a:r>
            <a:r>
              <a:rPr lang="en-US" sz="1200" b="0" kern="1200" dirty="0">
                <a:solidFill>
                  <a:schemeClr val="tx1"/>
                </a:solidFill>
                <a:effectLst/>
                <a:latin typeface="+mn-lt"/>
                <a:ea typeface="+mn-ea"/>
                <a:cs typeface="+mn-cs"/>
              </a:rPr>
              <a:t>forward pass </a:t>
            </a:r>
            <a:r>
              <a:rPr lang="en-US" sz="1200" kern="1200" dirty="0">
                <a:solidFill>
                  <a:schemeClr val="tx1"/>
                </a:solidFill>
                <a:effectLst/>
                <a:latin typeface="+mn-lt"/>
                <a:ea typeface="+mn-ea"/>
                <a:cs typeface="+mn-cs"/>
              </a:rPr>
              <a:t>to compute the result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(3, 1, −2) = 10. In the forward pass of a computation graph, we apply each operation left to right, passing the outputs of each computation as the input to the next node.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75</a:t>
            </a:fld>
            <a:endParaRPr lang="en-US"/>
          </a:p>
        </p:txBody>
      </p:sp>
    </p:spTree>
    <p:extLst>
      <p:ext uri="{BB962C8B-B14F-4D97-AF65-F5344CB8AC3E}">
        <p14:creationId xmlns:p14="http://schemas.microsoft.com/office/powerpoint/2010/main" val="35753459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importance of the computation graph comes from the </a:t>
            </a:r>
            <a:r>
              <a:rPr lang="en-US" sz="1200" b="0" kern="1200" dirty="0">
                <a:solidFill>
                  <a:schemeClr val="tx1"/>
                </a:solidFill>
                <a:effectLst/>
                <a:latin typeface="+mn-lt"/>
                <a:ea typeface="+mn-ea"/>
                <a:cs typeface="+mn-cs"/>
              </a:rPr>
              <a:t>backward pass</a:t>
            </a:r>
            <a:r>
              <a:rPr lang="en-US" sz="1200" kern="1200" dirty="0">
                <a:solidFill>
                  <a:schemeClr val="tx1"/>
                </a:solidFill>
                <a:effectLst/>
                <a:latin typeface="+mn-lt"/>
                <a:ea typeface="+mn-ea"/>
                <a:cs typeface="+mn-cs"/>
              </a:rPr>
              <a:t>, which is used to compute the derivatives that we’ll need for the weight update. In this example our goal is to compute the derivative of the output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with respect to each of the input variables, i.e.,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 </a:t>
            </a:r>
            <a:br>
              <a:rPr lang="en-US" sz="1200" i="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and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derivative ∂</a:t>
            </a:r>
            <a:r>
              <a:rPr lang="en-US" sz="1200" i="1" kern="1200" dirty="0">
                <a:solidFill>
                  <a:schemeClr val="tx1"/>
                </a:solidFill>
                <a:effectLst/>
                <a:latin typeface="+mn-lt"/>
                <a:ea typeface="+mn-ea"/>
                <a:cs typeface="+mn-cs"/>
              </a:rPr>
              <a:t>L</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tells us how much a small change in </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affects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76</a:t>
            </a:fld>
            <a:endParaRPr lang="en-US"/>
          </a:p>
        </p:txBody>
      </p:sp>
    </p:spTree>
    <p:extLst>
      <p:ext uri="{BB962C8B-B14F-4D97-AF65-F5344CB8AC3E}">
        <p14:creationId xmlns:p14="http://schemas.microsoft.com/office/powerpoint/2010/main" val="1692928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turns out that this MSE loss, which is very useful for some algorithms like linear regression, becomes harder to optimize (technically, non-convex), when it’s applied to probabilistic classification. </a:t>
            </a:r>
            <a:endParaRPr lang="en-US" dirty="0"/>
          </a:p>
          <a:p>
            <a:endParaRPr lang="en-US" dirty="0"/>
          </a:p>
          <a:p>
            <a:r>
              <a:rPr lang="en-US" dirty="0"/>
              <a:t>https://</a:t>
            </a:r>
            <a:r>
              <a:rPr lang="en-US" dirty="0" err="1"/>
              <a:t>towardsdatascience.com</a:t>
            </a:r>
            <a:r>
              <a:rPr lang="en-US" dirty="0"/>
              <a:t>/why-not-mse-as-a-loss-function-for-logistic-regression-589816b5e03c</a:t>
            </a:r>
          </a:p>
        </p:txBody>
      </p:sp>
      <p:sp>
        <p:nvSpPr>
          <p:cNvPr id="4" name="Slide Number Placeholder 3"/>
          <p:cNvSpPr>
            <a:spLocks noGrp="1"/>
          </p:cNvSpPr>
          <p:nvPr>
            <p:ph type="sldNum" sz="quarter" idx="10"/>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37560584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Suppose we are computing the derivative of a composite function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The derivative of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the derivative of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with respect to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times the derivative of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with respect to </a:t>
            </a:r>
            <a:r>
              <a:rPr lang="en-US" sz="1200" i="1" kern="1200" dirty="0">
                <a:solidFill>
                  <a:schemeClr val="tx1"/>
                </a:solidFill>
                <a:effectLst/>
                <a:latin typeface="+mn-lt"/>
                <a:ea typeface="+mn-ea"/>
                <a:cs typeface="+mn-cs"/>
              </a:rPr>
              <a:t>x.</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77</a:t>
            </a:fld>
            <a:endParaRPr lang="en-US"/>
          </a:p>
        </p:txBody>
      </p:sp>
    </p:spTree>
    <p:extLst>
      <p:ext uri="{BB962C8B-B14F-4D97-AF65-F5344CB8AC3E}">
        <p14:creationId xmlns:p14="http://schemas.microsoft.com/office/powerpoint/2010/main" val="37139669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now compute the 3 derivatives we need. Since in the computation graph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ce</a:t>
            </a:r>
            <a:r>
              <a:rPr lang="en-US" sz="1200" kern="1200" dirty="0">
                <a:solidFill>
                  <a:schemeClr val="tx1"/>
                </a:solidFill>
                <a:effectLst/>
                <a:latin typeface="+mn-lt"/>
                <a:ea typeface="+mn-ea"/>
                <a:cs typeface="+mn-cs"/>
              </a:rPr>
              <a:t>, we can directly compute the derivative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the other two, we’ll need to use the chain rule.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thus requires five intermediate derivatives.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derivative of a sum is the sum of the derivatives.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78</a:t>
            </a:fld>
            <a:endParaRPr lang="en-US"/>
          </a:p>
        </p:txBody>
      </p:sp>
    </p:spTree>
    <p:extLst>
      <p:ext uri="{BB962C8B-B14F-4D97-AF65-F5344CB8AC3E}">
        <p14:creationId xmlns:p14="http://schemas.microsoft.com/office/powerpoint/2010/main" val="19717157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now compute the 3 derivatives we need. Since in the computation graph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ce</a:t>
            </a:r>
            <a:r>
              <a:rPr lang="en-US" sz="1200" kern="1200" dirty="0">
                <a:solidFill>
                  <a:schemeClr val="tx1"/>
                </a:solidFill>
                <a:effectLst/>
                <a:latin typeface="+mn-lt"/>
                <a:ea typeface="+mn-ea"/>
                <a:cs typeface="+mn-cs"/>
              </a:rPr>
              <a:t>, we can directly compute the derivative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the other two, we’ll need to use the chain rule.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thus requires five intermediate derivatives.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derivative of a sum is the sum of the derivatives.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79</a:t>
            </a:fld>
            <a:endParaRPr lang="en-US"/>
          </a:p>
        </p:txBody>
      </p:sp>
    </p:spTree>
    <p:extLst>
      <p:ext uri="{BB962C8B-B14F-4D97-AF65-F5344CB8AC3E}">
        <p14:creationId xmlns:p14="http://schemas.microsoft.com/office/powerpoint/2010/main" val="5224167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now compute the 3 derivatives we need. Since in the computation graph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ce</a:t>
            </a:r>
            <a:r>
              <a:rPr lang="en-US" sz="1200" kern="1200" dirty="0">
                <a:solidFill>
                  <a:schemeClr val="tx1"/>
                </a:solidFill>
                <a:effectLst/>
                <a:latin typeface="+mn-lt"/>
                <a:ea typeface="+mn-ea"/>
                <a:cs typeface="+mn-cs"/>
              </a:rPr>
              <a:t>, we can directly compute the derivative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the other two, we’ll need to use the chain rule.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thus requires five intermediate derivatives.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derivative of a sum is the sum of the derivatives.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80</a:t>
            </a:fld>
            <a:endParaRPr lang="en-US"/>
          </a:p>
        </p:txBody>
      </p:sp>
    </p:spTree>
    <p:extLst>
      <p:ext uri="{BB962C8B-B14F-4D97-AF65-F5344CB8AC3E}">
        <p14:creationId xmlns:p14="http://schemas.microsoft.com/office/powerpoint/2010/main" val="34348227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backward pass, we compute each of these partials along each edge of the graph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from right to left, multiplying the necessary partials to result in the final derivative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 need. Thus we begin by annotating the final node with ∂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1. Moving to the ∂</a:t>
            </a:r>
            <a:r>
              <a:rPr lang="en-US" sz="1200" i="1" kern="1200" dirty="0">
                <a:solidFill>
                  <a:schemeClr val="tx1"/>
                </a:solidFill>
                <a:effectLst/>
                <a:latin typeface="+mn-lt"/>
                <a:ea typeface="+mn-ea"/>
                <a:cs typeface="+mn-cs"/>
              </a:rPr>
              <a:t>L </a:t>
            </a:r>
            <a:r>
              <a:rPr lang="en-US" sz="1200" i="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left, we then compute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and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 and so on, until we have annotated the graph all</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way to the input variables. </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forward pass conveniently already will have computed the values of the forward intermediate variables we need (like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to compute these derivatives. In</a:t>
            </a:r>
            <a:r>
              <a:rPr lang="en-US" sz="1200" kern="1200" baseline="0" dirty="0">
                <a:solidFill>
                  <a:schemeClr val="tx1"/>
                </a:solidFill>
                <a:effectLst/>
                <a:latin typeface="+mn-lt"/>
                <a:ea typeface="+mn-ea"/>
                <a:cs typeface="+mn-cs"/>
              </a:rPr>
              <a:t> this figure, </a:t>
            </a:r>
            <a:r>
              <a:rPr lang="en-US" sz="1200" kern="1200" dirty="0">
                <a:solidFill>
                  <a:schemeClr val="tx1"/>
                </a:solidFill>
                <a:effectLst/>
                <a:latin typeface="+mn-lt"/>
                <a:ea typeface="+mn-ea"/>
                <a:cs typeface="+mn-cs"/>
              </a:rPr>
              <a:t>At each node we need to compute the local partial derivative with respect to the parent, multiply it by the partial derivative that is being passed down from the parent, and then pass it to the child.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81</a:t>
            </a:fld>
            <a:endParaRPr lang="en-US"/>
          </a:p>
        </p:txBody>
      </p:sp>
    </p:spTree>
    <p:extLst>
      <p:ext uri="{BB962C8B-B14F-4D97-AF65-F5344CB8AC3E}">
        <p14:creationId xmlns:p14="http://schemas.microsoft.com/office/powerpoint/2010/main" val="29975253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sz="1200" kern="1200" dirty="0">
                <a:solidFill>
                  <a:schemeClr val="tx1"/>
                </a:solidFill>
                <a:effectLst/>
                <a:latin typeface="+mn-lt"/>
                <a:ea typeface="+mn-ea"/>
                <a:cs typeface="+mn-cs"/>
              </a:rPr>
              <a:t>shows a sample computation graph for a 2-layer neural network with layers</a:t>
            </a:r>
            <a:r>
              <a:rPr lang="en-US" sz="1200" kern="1200" baseline="0" dirty="0">
                <a:solidFill>
                  <a:schemeClr val="tx1"/>
                </a:solidFill>
                <a:effectLst/>
                <a:latin typeface="+mn-lt"/>
                <a:ea typeface="+mn-ea"/>
                <a:cs typeface="+mn-cs"/>
              </a:rPr>
              <a:t> of size</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0 = 2,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1 = 2, and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2 = 1.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Assuming binary classification and hence using a sigmoid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output unit for simplicity. The function that the computation graph is computing is: given</a:t>
            </a:r>
            <a:r>
              <a:rPr lang="en-US" sz="1200" kern="1200" baseline="0" dirty="0">
                <a:solidFill>
                  <a:schemeClr val="tx1"/>
                </a:solidFill>
                <a:effectLst/>
                <a:latin typeface="+mn-lt"/>
                <a:ea typeface="+mn-ea"/>
                <a:cs typeface="+mn-cs"/>
              </a:rPr>
              <a:t> by these equations in the lower right.  </a:t>
            </a:r>
          </a:p>
          <a:p>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 weights that need updating (those for which we need to know the partial derivative of the loss function) are shown in orange. In order to do the backward pass, we’ll need to know the derivatives of all the functions in the graph. The derivative of the sigmoid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 </a:t>
            </a:r>
          </a:p>
          <a:p>
            <a:pPr marL="0" marR="0" indent="0" algn="l" defTabSz="914400" rtl="0" eaLnBrk="1" fontAlgn="auto" latinLnBrk="0" hangingPunct="1">
              <a:lnSpc>
                <a:spcPct val="100000"/>
              </a:lnSpc>
              <a:spcBef>
                <a:spcPts val="0"/>
              </a:spcBef>
              <a:spcAft>
                <a:spcPts val="0"/>
              </a:spcAft>
              <a:buClrTx/>
              <a:buSzTx/>
              <a:buFontTx/>
              <a:buNone/>
              <a:tabLst/>
              <a:defRPr/>
            </a:pPr>
            <a:r>
              <a:rPr lang="is-IS" sz="1200" i="1" kern="1200" dirty="0">
                <a:solidFill>
                  <a:schemeClr val="tx1"/>
                </a:solidFill>
                <a:effectLst/>
                <a:latin typeface="+mn-lt"/>
                <a:ea typeface="+mn-ea"/>
                <a:cs typeface="+mn-cs"/>
              </a:rPr>
              <a:t>d</a:t>
            </a:r>
            <a:r>
              <a:rPr lang="is-IS" sz="1200" kern="1200" dirty="0">
                <a:solidFill>
                  <a:schemeClr val="tx1"/>
                </a:solidFill>
                <a:effectLst/>
                <a:latin typeface="+mn-lt"/>
                <a:ea typeface="+mn-ea"/>
                <a:cs typeface="+mn-cs"/>
              </a:rPr>
              <a:t>σ(</a:t>
            </a:r>
            <a:r>
              <a:rPr lang="is-IS" sz="1200" i="1" kern="1200" dirty="0">
                <a:solidFill>
                  <a:schemeClr val="tx1"/>
                </a:solidFill>
                <a:effectLst/>
                <a:latin typeface="+mn-lt"/>
                <a:ea typeface="+mn-ea"/>
                <a:cs typeface="+mn-cs"/>
              </a:rPr>
              <a:t>z</a:t>
            </a:r>
            <a:r>
              <a:rPr lang="is-IS" sz="1200" kern="1200" dirty="0">
                <a:solidFill>
                  <a:schemeClr val="tx1"/>
                </a:solidFill>
                <a:effectLst/>
                <a:latin typeface="+mn-lt"/>
                <a:ea typeface="+mn-ea"/>
                <a:cs typeface="+mn-cs"/>
              </a:rPr>
              <a:t>)/</a:t>
            </a:r>
            <a:r>
              <a:rPr lang="is-IS" sz="1200" i="1" kern="1200" dirty="0">
                <a:solidFill>
                  <a:schemeClr val="tx1"/>
                </a:solidFill>
                <a:effectLst/>
                <a:latin typeface="+mn-lt"/>
                <a:ea typeface="+mn-ea"/>
                <a:cs typeface="+mn-cs"/>
              </a:rPr>
              <a:t>dz </a:t>
            </a:r>
            <a:r>
              <a:rPr lang="is-IS" sz="1200" kern="1200" dirty="0">
                <a:solidFill>
                  <a:schemeClr val="tx1"/>
                </a:solidFill>
                <a:effectLst/>
                <a:latin typeface="+mn-lt"/>
                <a:ea typeface="+mn-ea"/>
                <a:cs typeface="+mn-cs"/>
              </a:rPr>
              <a:t> = σ(</a:t>
            </a:r>
            <a:r>
              <a:rPr lang="is-IS" sz="1200" i="1" kern="1200" dirty="0">
                <a:solidFill>
                  <a:schemeClr val="tx1"/>
                </a:solidFill>
                <a:effectLst/>
                <a:latin typeface="+mn-lt"/>
                <a:ea typeface="+mn-ea"/>
                <a:cs typeface="+mn-cs"/>
              </a:rPr>
              <a:t>z</a:t>
            </a:r>
            <a:r>
              <a:rPr lang="is-IS" sz="1200" kern="1200" dirty="0">
                <a:solidFill>
                  <a:schemeClr val="tx1"/>
                </a:solidFill>
                <a:effectLst/>
                <a:latin typeface="+mn-lt"/>
                <a:ea typeface="+mn-ea"/>
                <a:cs typeface="+mn-cs"/>
              </a:rPr>
              <a:t>)(1−σ(</a:t>
            </a:r>
            <a:r>
              <a:rPr lang="is-IS" sz="1200" i="1" kern="1200" dirty="0">
                <a:solidFill>
                  <a:schemeClr val="tx1"/>
                </a:solidFill>
                <a:effectLst/>
                <a:latin typeface="+mn-lt"/>
                <a:ea typeface="+mn-ea"/>
                <a:cs typeface="+mn-cs"/>
              </a:rPr>
              <a:t>z</a:t>
            </a:r>
            <a:r>
              <a:rPr lang="is-IS" sz="1200" kern="1200" dirty="0">
                <a:solidFill>
                  <a:schemeClr val="tx1"/>
                </a:solidFill>
                <a:effectLst/>
                <a:latin typeface="+mn-lt"/>
                <a:ea typeface="+mn-ea"/>
                <a:cs typeface="+mn-cs"/>
              </a:rPr>
              <a:t>))</a:t>
            </a:r>
            <a:endParaRPr lang="is-I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82</a:t>
            </a:fld>
            <a:endParaRPr lang="en-US"/>
          </a:p>
        </p:txBody>
      </p:sp>
    </p:spTree>
    <p:extLst>
      <p:ext uri="{BB962C8B-B14F-4D97-AF65-F5344CB8AC3E}">
        <p14:creationId xmlns:p14="http://schemas.microsoft.com/office/powerpoint/2010/main" val="12862232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
            </a:r>
            <a:r>
              <a:rPr lang="en-US" baseline="0" dirty="0"/>
              <a:t> in the denominator is the number of classes.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83</a:t>
            </a:fld>
            <a:endParaRPr lang="en-US"/>
          </a:p>
        </p:txBody>
      </p:sp>
    </p:spTree>
    <p:extLst>
      <p:ext uri="{BB962C8B-B14F-4D97-AF65-F5344CB8AC3E}">
        <p14:creationId xmlns:p14="http://schemas.microsoft.com/office/powerpoint/2010/main" val="2519630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776912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1153182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757091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tooltip="Information theory"/>
              </a:rPr>
              <a:t>information theory</a:t>
            </a:r>
            <a:r>
              <a:rPr lang="en-US" sz="1200" b="0" i="0" u="none" strike="noStrike" kern="1200" dirty="0">
                <a:solidFill>
                  <a:schemeClr val="tx1"/>
                </a:solidFill>
                <a:effectLst/>
                <a:latin typeface="+mn-lt"/>
                <a:ea typeface="+mn-ea"/>
                <a:cs typeface="+mn-cs"/>
              </a:rPr>
              <a:t>, the </a:t>
            </a:r>
            <a:r>
              <a:rPr lang="en-US" sz="1200" b="1" i="0" u="none" strike="noStrike" kern="1200" dirty="0">
                <a:solidFill>
                  <a:schemeClr val="tx1"/>
                </a:solidFill>
                <a:effectLst/>
                <a:latin typeface="+mn-lt"/>
                <a:ea typeface="+mn-ea"/>
                <a:cs typeface="+mn-cs"/>
              </a:rPr>
              <a:t>cross entropy</a:t>
            </a:r>
            <a:r>
              <a:rPr lang="en-US" sz="1200" b="0" i="0" u="none" strike="noStrike" kern="1200" dirty="0">
                <a:solidFill>
                  <a:schemeClr val="tx1"/>
                </a:solidFill>
                <a:effectLst/>
                <a:latin typeface="+mn-lt"/>
                <a:ea typeface="+mn-ea"/>
                <a:cs typeface="+mn-cs"/>
              </a:rPr>
              <a:t> between two </a:t>
            </a:r>
            <a:r>
              <a:rPr lang="en-US" sz="1200" b="0" i="0" u="none" strike="noStrike" kern="1200" dirty="0">
                <a:solidFill>
                  <a:schemeClr val="tx1"/>
                </a:solidFill>
                <a:effectLst/>
                <a:latin typeface="+mn-lt"/>
                <a:ea typeface="+mn-ea"/>
                <a:cs typeface="+mn-cs"/>
                <a:hlinkClick r:id="rId4" tooltip="Probability distribution"/>
              </a:rPr>
              <a:t>probability distributions</a:t>
            </a:r>
            <a:r>
              <a:rPr lang="en-US" sz="1200" b="0" i="0" u="none" strike="noStrike" kern="1200" dirty="0">
                <a:solidFill>
                  <a:schemeClr val="tx1"/>
                </a:solidFill>
                <a:effectLst/>
                <a:latin typeface="+mn-lt"/>
                <a:ea typeface="+mn-ea"/>
                <a:cs typeface="+mn-cs"/>
              </a:rPr>
              <a:t> p and q over the same underlying set of events measures the average number of </a:t>
            </a:r>
            <a:r>
              <a:rPr lang="en-US" sz="1200" b="0" i="0" u="none" strike="noStrike" kern="1200" dirty="0">
                <a:solidFill>
                  <a:schemeClr val="tx1"/>
                </a:solidFill>
                <a:effectLst/>
                <a:latin typeface="+mn-lt"/>
                <a:ea typeface="+mn-ea"/>
                <a:cs typeface="+mn-cs"/>
                <a:hlinkClick r:id="rId5" tooltip="Bit"/>
              </a:rPr>
              <a:t>bits</a:t>
            </a:r>
            <a:r>
              <a:rPr lang="en-US" sz="1200" b="0" i="0" u="none" strike="noStrike" kern="1200" dirty="0">
                <a:solidFill>
                  <a:schemeClr val="tx1"/>
                </a:solidFill>
                <a:effectLst/>
                <a:latin typeface="+mn-lt"/>
                <a:ea typeface="+mn-ea"/>
                <a:cs typeface="+mn-cs"/>
              </a:rPr>
              <a:t> needed to identify an event drawn from the set, if a coding scheme is used that is optimized for an "artificial" probability distribution q, rather than the "true" distribution p.</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hlinkClick r:id="rId3" tooltip="Information theory"/>
              </a:rPr>
              <a:t>Information </a:t>
            </a:r>
            <a:r>
              <a:rPr lang="en-US" sz="1200" u="none" strike="noStrike" kern="1200" dirty="0" err="1">
                <a:solidFill>
                  <a:schemeClr val="tx1"/>
                </a:solidFill>
                <a:effectLst/>
                <a:latin typeface="+mn-lt"/>
                <a:ea typeface="+mn-ea"/>
                <a:cs typeface="+mn-cs"/>
                <a:hlinkClick r:id="rId3" tooltip="Information theory"/>
              </a:rPr>
              <a:t>theory</a:t>
            </a:r>
            <a:r>
              <a:rPr lang="en-US" sz="1200" u="none" strike="noStrike" kern="1200" dirty="0" err="1">
                <a:solidFill>
                  <a:schemeClr val="tx1"/>
                </a:solidFill>
                <a:effectLst/>
                <a:latin typeface="+mn-lt"/>
                <a:ea typeface="+mn-ea"/>
                <a:cs typeface="+mn-cs"/>
                <a:hlinkClick r:id="rId6" tooltip="Entropy (information theory)"/>
              </a:rPr>
              <a:t>Entropy</a:t>
            </a:r>
            <a:endParaRPr lang="en-US" dirty="0">
              <a:effectLst/>
            </a:endParaRPr>
          </a:p>
          <a:p>
            <a:r>
              <a:rPr lang="en-US" sz="1200" u="none" strike="noStrike" kern="1200" dirty="0">
                <a:solidFill>
                  <a:schemeClr val="tx1"/>
                </a:solidFill>
                <a:effectLst/>
                <a:latin typeface="+mn-lt"/>
                <a:ea typeface="+mn-ea"/>
                <a:cs typeface="+mn-cs"/>
                <a:hlinkClick r:id="rId7" tooltip="Differential entropy"/>
              </a:rPr>
              <a:t>Differential entropy</a:t>
            </a:r>
            <a:endParaRPr lang="en-US" dirty="0">
              <a:effectLst/>
            </a:endParaRPr>
          </a:p>
          <a:p>
            <a:r>
              <a:rPr lang="en-US" sz="1200" u="none" strike="noStrike" kern="1200" dirty="0">
                <a:solidFill>
                  <a:schemeClr val="tx1"/>
                </a:solidFill>
                <a:effectLst/>
                <a:latin typeface="+mn-lt"/>
                <a:ea typeface="+mn-ea"/>
                <a:cs typeface="+mn-cs"/>
                <a:hlinkClick r:id="rId8" tooltip="Conditional entropy"/>
              </a:rPr>
              <a:t>Conditional entropy</a:t>
            </a:r>
            <a:endParaRPr lang="en-US" dirty="0">
              <a:effectLst/>
            </a:endParaRPr>
          </a:p>
          <a:p>
            <a:r>
              <a:rPr lang="en-US" sz="1200" u="none" strike="noStrike" kern="1200" dirty="0">
                <a:solidFill>
                  <a:schemeClr val="tx1"/>
                </a:solidFill>
                <a:effectLst/>
                <a:latin typeface="+mn-lt"/>
                <a:ea typeface="+mn-ea"/>
                <a:cs typeface="+mn-cs"/>
                <a:hlinkClick r:id="rId9" tooltip="Joint entropy"/>
              </a:rPr>
              <a:t>Joint entropy</a:t>
            </a:r>
            <a:endParaRPr lang="en-US" dirty="0">
              <a:effectLst/>
            </a:endParaRPr>
          </a:p>
          <a:p>
            <a:r>
              <a:rPr lang="en-US" sz="1200" u="none" strike="noStrike" kern="1200" dirty="0">
                <a:solidFill>
                  <a:schemeClr val="tx1"/>
                </a:solidFill>
                <a:effectLst/>
                <a:latin typeface="+mn-lt"/>
                <a:ea typeface="+mn-ea"/>
                <a:cs typeface="+mn-cs"/>
                <a:hlinkClick r:id="rId10" tooltip="Mutual information"/>
              </a:rPr>
              <a:t>Mutual information</a:t>
            </a:r>
            <a:endParaRPr lang="en-US" dirty="0">
              <a:effectLst/>
            </a:endParaRPr>
          </a:p>
          <a:p>
            <a:r>
              <a:rPr lang="en-US" sz="1200" u="none" strike="noStrike" kern="1200" dirty="0">
                <a:solidFill>
                  <a:schemeClr val="tx1"/>
                </a:solidFill>
                <a:effectLst/>
                <a:latin typeface="+mn-lt"/>
                <a:ea typeface="+mn-ea"/>
                <a:cs typeface="+mn-cs"/>
                <a:hlinkClick r:id="rId11" tooltip="Conditional mutual information"/>
              </a:rPr>
              <a:t>Conditional mutual information</a:t>
            </a:r>
            <a:endParaRPr lang="en-US" dirty="0">
              <a:effectLst/>
            </a:endParaRPr>
          </a:p>
          <a:p>
            <a:r>
              <a:rPr lang="en-US" sz="1200" u="none" strike="noStrike" kern="1200" dirty="0">
                <a:solidFill>
                  <a:schemeClr val="tx1"/>
                </a:solidFill>
                <a:effectLst/>
                <a:latin typeface="+mn-lt"/>
                <a:ea typeface="+mn-ea"/>
                <a:cs typeface="+mn-cs"/>
                <a:hlinkClick r:id="rId12" tooltip="Relative entropy"/>
              </a:rPr>
              <a:t>Relative entropy</a:t>
            </a:r>
            <a:endParaRPr lang="en-US" dirty="0">
              <a:effectLst/>
            </a:endParaRPr>
          </a:p>
          <a:p>
            <a:r>
              <a:rPr lang="en-US" sz="1200" u="none" strike="noStrike" kern="1200" dirty="0">
                <a:solidFill>
                  <a:schemeClr val="tx1"/>
                </a:solidFill>
                <a:effectLst/>
                <a:latin typeface="+mn-lt"/>
                <a:ea typeface="+mn-ea"/>
                <a:cs typeface="+mn-cs"/>
                <a:hlinkClick r:id="rId13" tooltip="Entropy rate"/>
              </a:rPr>
              <a:t>Entropy rate</a:t>
            </a:r>
            <a:endParaRPr lang="en-US" dirty="0">
              <a:effectLst/>
            </a:endParaRPr>
          </a:p>
          <a:p>
            <a:r>
              <a:rPr lang="en-US" sz="1200" u="none" strike="noStrike" kern="1200" dirty="0">
                <a:solidFill>
                  <a:schemeClr val="tx1"/>
                </a:solidFill>
                <a:effectLst/>
                <a:latin typeface="+mn-lt"/>
                <a:ea typeface="+mn-ea"/>
                <a:cs typeface="+mn-cs"/>
                <a:hlinkClick r:id="rId14" tooltip="Asymptotic equipartition property"/>
              </a:rPr>
              <a:t>Asymptotic equipartition property</a:t>
            </a:r>
            <a:endParaRPr lang="en-US" dirty="0">
              <a:effectLst/>
            </a:endParaRPr>
          </a:p>
          <a:p>
            <a:r>
              <a:rPr lang="en-US" sz="1200" u="none" strike="noStrike" kern="1200" dirty="0">
                <a:solidFill>
                  <a:schemeClr val="tx1"/>
                </a:solidFill>
                <a:effectLst/>
                <a:latin typeface="+mn-lt"/>
                <a:ea typeface="+mn-ea"/>
                <a:cs typeface="+mn-cs"/>
                <a:hlinkClick r:id="rId15" tooltip="Rate–distortion theory"/>
              </a:rPr>
              <a:t>Rate–distortion theory</a:t>
            </a:r>
            <a:endParaRPr lang="en-US" dirty="0">
              <a:effectLst/>
            </a:endParaRPr>
          </a:p>
          <a:p>
            <a:r>
              <a:rPr lang="en-US" sz="1200" u="none" strike="noStrike" kern="1200" dirty="0">
                <a:solidFill>
                  <a:schemeClr val="tx1"/>
                </a:solidFill>
                <a:effectLst/>
                <a:latin typeface="+mn-lt"/>
                <a:ea typeface="+mn-ea"/>
                <a:cs typeface="+mn-cs"/>
                <a:hlinkClick r:id="rId16" tooltip="Shannon's source coding theorem"/>
              </a:rPr>
              <a:t>Shannon's source coding theorem</a:t>
            </a:r>
            <a:endParaRPr lang="en-US" dirty="0">
              <a:effectLst/>
            </a:endParaRPr>
          </a:p>
          <a:p>
            <a:r>
              <a:rPr lang="en-US" sz="1200" u="none" strike="noStrike" kern="1200" dirty="0">
                <a:solidFill>
                  <a:schemeClr val="tx1"/>
                </a:solidFill>
                <a:effectLst/>
                <a:latin typeface="+mn-lt"/>
                <a:ea typeface="+mn-ea"/>
                <a:cs typeface="+mn-cs"/>
                <a:hlinkClick r:id="rId17" tooltip="Channel capacity"/>
              </a:rPr>
              <a:t>Channel capacity</a:t>
            </a:r>
            <a:endParaRPr lang="en-US" dirty="0">
              <a:effectLst/>
            </a:endParaRPr>
          </a:p>
          <a:p>
            <a:r>
              <a:rPr lang="en-US" sz="1200" u="none" strike="noStrike" kern="1200" dirty="0">
                <a:solidFill>
                  <a:schemeClr val="tx1"/>
                </a:solidFill>
                <a:effectLst/>
                <a:latin typeface="+mn-lt"/>
                <a:ea typeface="+mn-ea"/>
                <a:cs typeface="+mn-cs"/>
                <a:hlinkClick r:id="rId18" tooltip="Noisy-channel coding theorem"/>
              </a:rPr>
              <a:t>Noisy-channel coding theorem</a:t>
            </a:r>
            <a:endParaRPr lang="en-US" dirty="0">
              <a:effectLst/>
            </a:endParaRPr>
          </a:p>
          <a:p>
            <a:r>
              <a:rPr lang="en-US" sz="1200" u="none" strike="noStrike" kern="1200" dirty="0">
                <a:solidFill>
                  <a:schemeClr val="tx1"/>
                </a:solidFill>
                <a:effectLst/>
                <a:latin typeface="+mn-lt"/>
                <a:ea typeface="+mn-ea"/>
                <a:cs typeface="+mn-cs"/>
                <a:hlinkClick r:id="rId19" tooltip="Shannon–Hartley theorem"/>
              </a:rPr>
              <a:t>Shannon–Hartley theorem</a:t>
            </a:r>
            <a:endParaRPr lang="en-US" dirty="0">
              <a:effectLst/>
            </a:endParaRPr>
          </a:p>
          <a:p>
            <a:r>
              <a:rPr lang="en-US" sz="1200" b="0" u="none" strike="noStrike" kern="1200" dirty="0">
                <a:solidFill>
                  <a:schemeClr val="tx1"/>
                </a:solidFill>
                <a:effectLst/>
                <a:latin typeface="+mn-lt"/>
                <a:ea typeface="+mn-ea"/>
                <a:cs typeface="+mn-cs"/>
                <a:hlinkClick r:id="rId20" tooltip="Template:Information theory"/>
              </a:rPr>
              <a:t>v</a:t>
            </a:r>
            <a:endParaRPr lang="en-US" b="0" dirty="0">
              <a:effectLst/>
            </a:endParaRPr>
          </a:p>
          <a:p>
            <a:endParaRPr lang="en-US" b="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29942554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4210/5210: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11/29/22</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11/29/22</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11/29/22</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11/29/22</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11/29/22</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5210/4210</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11/29/22</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5210/4210</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11/29/22</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5210/4210</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11/29/22</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5210/4210</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11/29/22</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3">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521/421</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4">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11/29/22</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customXml" Target="../ink/ink1.xml"/></Relationships>
</file>

<file path=ppt/slides/_rels/slide3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customXml" Target="../ink/ink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customXml" Target="../ink/ink3.xml"/><Relationship Id="rId4" Type="http://schemas.openxmlformats.org/officeDocument/2006/relationships/image" Target="../media/image17.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customXml" Target="../ink/ink4.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5.tiff"/></Relationships>
</file>

<file path=ppt/slides/_rels/slide54.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41.emf"/></Relationships>
</file>

<file path=ppt/slides/_rels/slide5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43.tiff"/></Relationships>
</file>

<file path=ppt/slides/_rels/slide5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52.tiff"/></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2.tiff"/><Relationship Id="rId5" Type="http://schemas.openxmlformats.org/officeDocument/2006/relationships/image" Target="../media/image54.png"/><Relationship Id="rId4" Type="http://schemas.openxmlformats.org/officeDocument/2006/relationships/image" Target="../media/image53.png"/></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4.png"/></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61.emf"/><Relationship Id="rId4" Type="http://schemas.openxmlformats.org/officeDocument/2006/relationships/image" Target="../media/image60.emf"/></Relationships>
</file>

<file path=ppt/slides/_rels/slide65.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NULL"/></Relationships>
</file>

<file path=ppt/slides/_rels/slide7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NULL"/></Relationships>
</file>

<file path=ppt/slides/_rels/slide7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65.emf"/><Relationship Id="rId7" Type="http://schemas.openxmlformats.org/officeDocument/2006/relationships/image" Target="NULL"/><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81.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NULL"/></Relationships>
</file>

<file path=ppt/slides/_rels/slide8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Module 13: Neural Networks</a:t>
            </a:r>
          </a:p>
        </p:txBody>
      </p:sp>
      <p:sp>
        <p:nvSpPr>
          <p:cNvPr id="5" name="Subtitle 4"/>
          <p:cNvSpPr>
            <a:spLocks noGrp="1"/>
          </p:cNvSpPr>
          <p:nvPr>
            <p:ph type="subTitle" idx="1"/>
          </p:nvPr>
        </p:nvSpPr>
        <p:spPr/>
        <p:txBody>
          <a:bodyPr/>
          <a:lstStyle/>
          <a:p>
            <a:r>
              <a:rPr lang="en-US" dirty="0" err="1"/>
              <a:t>Jurafsky</a:t>
            </a:r>
            <a:r>
              <a:rPr lang="en-US" dirty="0"/>
              <a:t> and Martin Chapter 7</a:t>
            </a:r>
          </a:p>
        </p:txBody>
      </p:sp>
      <p:sp>
        <p:nvSpPr>
          <p:cNvPr id="2" name="TextBox 1"/>
          <p:cNvSpPr txBox="1"/>
          <p:nvPr/>
        </p:nvSpPr>
        <p:spPr>
          <a:xfrm>
            <a:off x="6868161" y="37592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71882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008913" y="2146300"/>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667000" y="2421466"/>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4476910" y="237430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graphicFrame>
        <p:nvGraphicFramePr>
          <p:cNvPr id="7" name="Table 6"/>
          <p:cNvGraphicFramePr>
            <a:graphicFrameLocks noGrp="1"/>
          </p:cNvGraphicFramePr>
          <p:nvPr>
            <p:extLst>
              <p:ext uri="{D42A27DB-BD31-4B8C-83A1-F6EECF244321}">
                <p14:modId xmlns:p14="http://schemas.microsoft.com/office/powerpoint/2010/main" val="1274454986"/>
              </p:ext>
            </p:extLst>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dirty="0"/>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dirty="0"/>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dirty="0"/>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spTree>
    <p:extLst>
      <p:ext uri="{BB962C8B-B14F-4D97-AF65-F5344CB8AC3E}">
        <p14:creationId xmlns:p14="http://schemas.microsoft.com/office/powerpoint/2010/main" val="742410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163FDA73-36FA-774E-B3EB-0C7AD3F97346}"/>
              </a:ext>
            </a:extLst>
          </p:cNvPr>
          <p:cNvSpPr/>
          <p:nvPr/>
        </p:nvSpPr>
        <p:spPr>
          <a:xfrm>
            <a:off x="4476910" y="237430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2801815" y="1865243"/>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386964" y="2159000"/>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p:cNvSpPr/>
          <p:nvPr/>
        </p:nvSpPr>
        <p:spPr>
          <a:xfrm>
            <a:off x="6008913" y="2146300"/>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667000" y="2421466"/>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graphicFrame>
        <p:nvGraphicFramePr>
          <p:cNvPr id="7" name="Table 6"/>
          <p:cNvGraphicFramePr>
            <a:graphicFrameLocks noGrp="1"/>
          </p:cNvGraphicFramePr>
          <p:nvPr>
            <p:extLst>
              <p:ext uri="{D42A27DB-BD31-4B8C-83A1-F6EECF244321}">
                <p14:modId xmlns:p14="http://schemas.microsoft.com/office/powerpoint/2010/main" val="1528386791"/>
              </p:ext>
            </p:extLst>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dirty="0"/>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dirty="0"/>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dirty="0"/>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spTree>
    <p:extLst>
      <p:ext uri="{BB962C8B-B14F-4D97-AF65-F5344CB8AC3E}">
        <p14:creationId xmlns:p14="http://schemas.microsoft.com/office/powerpoint/2010/main" val="1592912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6FADA5D6-52D6-CE49-9B60-BFFB988F5005}"/>
              </a:ext>
            </a:extLst>
          </p:cNvPr>
          <p:cNvSpPr/>
          <p:nvPr/>
        </p:nvSpPr>
        <p:spPr>
          <a:xfrm>
            <a:off x="4476910" y="237430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892708" y="18838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386964" y="2159000"/>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p:cNvSpPr/>
          <p:nvPr/>
        </p:nvSpPr>
        <p:spPr>
          <a:xfrm>
            <a:off x="6008913" y="2146300"/>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667000" y="2421466"/>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graphicFrame>
        <p:nvGraphicFramePr>
          <p:cNvPr id="7" name="Table 6"/>
          <p:cNvGraphicFramePr>
            <a:graphicFrameLocks noGrp="1"/>
          </p:cNvGraphicFramePr>
          <p:nvPr>
            <p:extLst>
              <p:ext uri="{D42A27DB-BD31-4B8C-83A1-F6EECF244321}">
                <p14:modId xmlns:p14="http://schemas.microsoft.com/office/powerpoint/2010/main" val="2746655307"/>
              </p:ext>
            </p:extLst>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dirty="0"/>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dirty="0"/>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
        <p:nvSpPr>
          <p:cNvPr id="16" name="Rounded Rectangle 15">
            <a:extLst>
              <a:ext uri="{FF2B5EF4-FFF2-40B4-BE49-F238E27FC236}">
                <a16:creationId xmlns:a16="http://schemas.microsoft.com/office/drawing/2014/main" id="{52E79F67-D5A8-EE45-B2EA-675EA3BC1305}"/>
              </a:ext>
            </a:extLst>
          </p:cNvPr>
          <p:cNvSpPr/>
          <p:nvPr/>
        </p:nvSpPr>
        <p:spPr>
          <a:xfrm>
            <a:off x="2801815" y="1865243"/>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spTree>
    <p:extLst>
      <p:ext uri="{BB962C8B-B14F-4D97-AF65-F5344CB8AC3E}">
        <p14:creationId xmlns:p14="http://schemas.microsoft.com/office/powerpoint/2010/main" val="607590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15F2FEB5-5501-A341-85EE-BF06A7CD2652}"/>
              </a:ext>
            </a:extLst>
          </p:cNvPr>
          <p:cNvSpPr/>
          <p:nvPr/>
        </p:nvSpPr>
        <p:spPr>
          <a:xfrm>
            <a:off x="4476910" y="237430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47310" y="24214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9226061" y="2709334"/>
            <a:ext cx="409722" cy="23970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161189" y="3009899"/>
            <a:ext cx="594842" cy="190501"/>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892708" y="18838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386964" y="2159000"/>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p:cNvSpPr/>
          <p:nvPr/>
        </p:nvSpPr>
        <p:spPr>
          <a:xfrm>
            <a:off x="6008913" y="2146300"/>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667000" y="2421466"/>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graphicFrame>
        <p:nvGraphicFramePr>
          <p:cNvPr id="7" name="Table 6"/>
          <p:cNvGraphicFramePr>
            <a:graphicFrameLocks noGrp="1"/>
          </p:cNvGraphicFramePr>
          <p:nvPr>
            <p:extLst>
              <p:ext uri="{D42A27DB-BD31-4B8C-83A1-F6EECF244321}">
                <p14:modId xmlns:p14="http://schemas.microsoft.com/office/powerpoint/2010/main" val="1046273664"/>
              </p:ext>
            </p:extLst>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dirty="0"/>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
        <p:nvSpPr>
          <p:cNvPr id="15" name="Rounded Rectangle 14">
            <a:extLst>
              <a:ext uri="{FF2B5EF4-FFF2-40B4-BE49-F238E27FC236}">
                <a16:creationId xmlns:a16="http://schemas.microsoft.com/office/drawing/2014/main" id="{0D1CCE77-1202-0F40-B150-8B7116ADB9BF}"/>
              </a:ext>
            </a:extLst>
          </p:cNvPr>
          <p:cNvSpPr/>
          <p:nvPr/>
        </p:nvSpPr>
        <p:spPr>
          <a:xfrm>
            <a:off x="2801815" y="1865243"/>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spTree>
    <p:extLst>
      <p:ext uri="{BB962C8B-B14F-4D97-AF65-F5344CB8AC3E}">
        <p14:creationId xmlns:p14="http://schemas.microsoft.com/office/powerpoint/2010/main" val="93104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0F6CEF91-C4D7-5B45-A218-FA0BB4954AA1}"/>
              </a:ext>
            </a:extLst>
          </p:cNvPr>
          <p:cNvSpPr/>
          <p:nvPr/>
        </p:nvSpPr>
        <p:spPr>
          <a:xfrm>
            <a:off x="4476910" y="237430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47310" y="24214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9226061" y="2709334"/>
            <a:ext cx="409722" cy="23970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161189" y="3009899"/>
            <a:ext cx="594842" cy="190501"/>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892708" y="18838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386964" y="2159000"/>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p:cNvSpPr/>
          <p:nvPr/>
        </p:nvSpPr>
        <p:spPr>
          <a:xfrm>
            <a:off x="6008913" y="2146300"/>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667000" y="2421466"/>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graphicFrame>
        <p:nvGraphicFramePr>
          <p:cNvPr id="7" name="Table 6"/>
          <p:cNvGraphicFramePr>
            <a:graphicFrameLocks noGrp="1"/>
          </p:cNvGraphicFramePr>
          <p:nvPr>
            <p:extLst>
              <p:ext uri="{D42A27DB-BD31-4B8C-83A1-F6EECF244321}">
                <p14:modId xmlns:p14="http://schemas.microsoft.com/office/powerpoint/2010/main" val="2809072708"/>
              </p:ext>
            </p:extLst>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
        <p:nvSpPr>
          <p:cNvPr id="15" name="Rounded Rectangle 14">
            <a:extLst>
              <a:ext uri="{FF2B5EF4-FFF2-40B4-BE49-F238E27FC236}">
                <a16:creationId xmlns:a16="http://schemas.microsoft.com/office/drawing/2014/main" id="{D7FC5D34-435C-DB47-A662-6A2CF91ADBCD}"/>
              </a:ext>
            </a:extLst>
          </p:cNvPr>
          <p:cNvSpPr/>
          <p:nvPr/>
        </p:nvSpPr>
        <p:spPr>
          <a:xfrm>
            <a:off x="2801815" y="1865243"/>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spTree>
    <p:extLst>
      <p:ext uri="{BB962C8B-B14F-4D97-AF65-F5344CB8AC3E}">
        <p14:creationId xmlns:p14="http://schemas.microsoft.com/office/powerpoint/2010/main" val="2629986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12291B49-FC36-1F4F-A5E8-00208D2EC982}"/>
              </a:ext>
            </a:extLst>
          </p:cNvPr>
          <p:cNvSpPr/>
          <p:nvPr/>
        </p:nvSpPr>
        <p:spPr>
          <a:xfrm>
            <a:off x="4476910" y="237430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47310" y="24214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9226061" y="2709334"/>
            <a:ext cx="409722" cy="23970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161189" y="3009899"/>
            <a:ext cx="594842" cy="190501"/>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892708" y="18838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386964" y="2159000"/>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p:cNvSpPr/>
          <p:nvPr/>
        </p:nvSpPr>
        <p:spPr>
          <a:xfrm>
            <a:off x="6008913" y="2146300"/>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667000" y="2421466"/>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graphicFrame>
        <p:nvGraphicFramePr>
          <p:cNvPr id="7" name="Table 6"/>
          <p:cNvGraphicFramePr>
            <a:graphicFrameLocks noGrp="1"/>
          </p:cNvGraphicFramePr>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r>
                        <a:rPr lang="en-US" dirty="0"/>
                        <a:t>4.15</a:t>
                      </a:r>
                    </a:p>
                  </a:txBody>
                  <a:tcPr/>
                </a:tc>
                <a:extLst>
                  <a:ext uri="{0D108BD9-81ED-4DB2-BD59-A6C34878D82A}">
                    <a16:rowId xmlns:a16="http://schemas.microsoft.com/office/drawing/2014/main" val="10006"/>
                  </a:ext>
                </a:extLst>
              </a:tr>
            </a:tbl>
          </a:graphicData>
        </a:graphic>
      </p:graphicFrame>
      <p:sp>
        <p:nvSpPr>
          <p:cNvPr id="11" name="TextBox 10"/>
          <p:cNvSpPr txBox="1"/>
          <p:nvPr/>
        </p:nvSpPr>
        <p:spPr>
          <a:xfrm>
            <a:off x="6522095" y="3152139"/>
            <a:ext cx="3379451" cy="369332"/>
          </a:xfrm>
          <a:prstGeom prst="rect">
            <a:avLst/>
          </a:prstGeom>
          <a:noFill/>
        </p:spPr>
        <p:txBody>
          <a:bodyPr wrap="none" rtlCol="0">
            <a:spAutoFit/>
          </a:bodyPr>
          <a:lstStyle/>
          <a:p>
            <a:r>
              <a:rPr lang="en-US" dirty="0"/>
              <a:t>Word count = 64, ln(64) = 4.15</a:t>
            </a:r>
          </a:p>
        </p:txBody>
      </p:sp>
      <p:sp>
        <p:nvSpPr>
          <p:cNvPr id="15" name="Rounded Rectangle 14">
            <a:extLst>
              <a:ext uri="{FF2B5EF4-FFF2-40B4-BE49-F238E27FC236}">
                <a16:creationId xmlns:a16="http://schemas.microsoft.com/office/drawing/2014/main" id="{F166A488-668B-7F4C-8DCE-13B6636DC1EE}"/>
              </a:ext>
            </a:extLst>
          </p:cNvPr>
          <p:cNvSpPr/>
          <p:nvPr/>
        </p:nvSpPr>
        <p:spPr>
          <a:xfrm>
            <a:off x="2801815" y="1865243"/>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spTree>
    <p:extLst>
      <p:ext uri="{BB962C8B-B14F-4D97-AF65-F5344CB8AC3E}">
        <p14:creationId xmlns:p14="http://schemas.microsoft.com/office/powerpoint/2010/main" val="2589152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2916403857"/>
              </p:ext>
            </p:extLst>
          </p:nvPr>
        </p:nvGraphicFramePr>
        <p:xfrm>
          <a:off x="2221229" y="1475600"/>
          <a:ext cx="7749542" cy="390680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endParaRPr lang="en-US" dirty="0"/>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endParaRPr lang="en-US" dirty="0"/>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endParaRPr lang="en-US" dirty="0"/>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endParaRPr lang="en-US" dirty="0"/>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endParaRPr lang="en-US" dirty="0"/>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endParaRPr lang="en-US" dirty="0"/>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endParaRPr lang="en-US" dirty="0"/>
                    </a:p>
                  </a:txBody>
                  <a:tcPr/>
                </a:tc>
                <a:extLst>
                  <a:ext uri="{0D108BD9-81ED-4DB2-BD59-A6C34878D82A}">
                    <a16:rowId xmlns:a16="http://schemas.microsoft.com/office/drawing/2014/main" val="10007"/>
                  </a:ext>
                </a:extLst>
              </a:tr>
            </a:tbl>
          </a:graphicData>
        </a:graphic>
      </p:graphicFrame>
      <p:sp>
        <p:nvSpPr>
          <p:cNvPr id="16" name="Title 15"/>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77E87-CCE7-4AB8-9530-93A889EBD0FE}"/>
                  </a:ext>
                </a:extLst>
              </p:cNvPr>
              <p:cNvSpPr txBox="1"/>
              <p:nvPr/>
            </p:nvSpPr>
            <p:spPr>
              <a:xfrm>
                <a:off x="3059723" y="5405808"/>
                <a:ext cx="2198166"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𝑏</m:t>
                          </m:r>
                        </m:e>
                      </m:nary>
                    </m:oMath>
                  </m:oMathPara>
                </a14:m>
                <a:endParaRPr lang="en-US" sz="2400" dirty="0"/>
              </a:p>
            </p:txBody>
          </p:sp>
        </mc:Choice>
        <mc:Fallback xmlns="">
          <p:sp>
            <p:nvSpPr>
              <p:cNvPr id="2" name="TextBox 1">
                <a:extLst>
                  <a:ext uri="{FF2B5EF4-FFF2-40B4-BE49-F238E27FC236}">
                    <a16:creationId xmlns:a16="http://schemas.microsoft.com/office/drawing/2014/main" id="{90677E87-CCE7-4AB8-9530-93A889EBD0FE}"/>
                  </a:ext>
                </a:extLst>
              </p:cNvPr>
              <p:cNvSpPr txBox="1">
                <a:spLocks noRot="1" noChangeAspect="1" noMove="1" noResize="1" noEditPoints="1" noAdjustHandles="1" noChangeArrowheads="1" noChangeShapeType="1" noTextEdit="1"/>
              </p:cNvSpPr>
              <p:nvPr/>
            </p:nvSpPr>
            <p:spPr>
              <a:xfrm>
                <a:off x="3059723" y="5405808"/>
                <a:ext cx="2198166" cy="896207"/>
              </a:xfrm>
              <a:prstGeom prst="rect">
                <a:avLst/>
              </a:prstGeom>
              <a:blipFill>
                <a:blip r:embed="rId2"/>
                <a:stretch>
                  <a:fillRect l="-25714" t="-147222" r="-2286" b="-201389"/>
                </a:stretch>
              </a:blipFill>
            </p:spPr>
            <p:txBody>
              <a:bodyPr/>
              <a:lstStyle/>
              <a:p>
                <a:r>
                  <a:rPr lang="en-US">
                    <a:noFill/>
                  </a:rPr>
                  <a:t> </a:t>
                </a:r>
              </a:p>
            </p:txBody>
          </p:sp>
        </mc:Fallback>
      </mc:AlternateContent>
    </p:spTree>
    <p:extLst>
      <p:ext uri="{BB962C8B-B14F-4D97-AF65-F5344CB8AC3E}">
        <p14:creationId xmlns:p14="http://schemas.microsoft.com/office/powerpoint/2010/main" val="2647723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Computing Z</a:t>
            </a:r>
          </a:p>
        </p:txBody>
      </p:sp>
      <p:sp>
        <p:nvSpPr>
          <p:cNvPr id="2" name="TextBox 1"/>
          <p:cNvSpPr txBox="1"/>
          <p:nvPr/>
        </p:nvSpPr>
        <p:spPr>
          <a:xfrm>
            <a:off x="8042108" y="5461496"/>
            <a:ext cx="2258952" cy="784830"/>
          </a:xfrm>
          <a:prstGeom prst="rect">
            <a:avLst/>
          </a:prstGeom>
          <a:noFill/>
        </p:spPr>
        <p:txBody>
          <a:bodyPr wrap="none" rtlCol="0">
            <a:spAutoFit/>
          </a:bodyPr>
          <a:lstStyle/>
          <a:p>
            <a:r>
              <a:rPr lang="en-US" sz="4500" dirty="0"/>
              <a:t>z=</a:t>
            </a:r>
            <a:r>
              <a:rPr lang="nb-NO" sz="4500" dirty="0"/>
              <a:t>0.805</a:t>
            </a:r>
            <a:endParaRPr lang="en-US" sz="4500" dirty="0"/>
          </a:p>
        </p:txBody>
      </p:sp>
      <p:graphicFrame>
        <p:nvGraphicFramePr>
          <p:cNvPr id="8" name="Table 7">
            <a:extLst>
              <a:ext uri="{FF2B5EF4-FFF2-40B4-BE49-F238E27FC236}">
                <a16:creationId xmlns:a16="http://schemas.microsoft.com/office/drawing/2014/main" id="{4ADD0E48-8FFB-054E-A38E-80F4A0B16FE0}"/>
              </a:ext>
            </a:extLst>
          </p:cNvPr>
          <p:cNvGraphicFramePr>
            <a:graphicFrameLocks noGrp="1"/>
          </p:cNvGraphicFramePr>
          <p:nvPr>
            <p:extLst>
              <p:ext uri="{D42A27DB-BD31-4B8C-83A1-F6EECF244321}">
                <p14:modId xmlns:p14="http://schemas.microsoft.com/office/powerpoint/2010/main" val="1640472049"/>
              </p:ext>
            </p:extLst>
          </p:nvPr>
        </p:nvGraphicFramePr>
        <p:xfrm>
          <a:off x="2221229" y="1475600"/>
          <a:ext cx="7749542" cy="390680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a:t>
                      </a:r>
                    </a:p>
                  </a:txBody>
                  <a:tcPr/>
                </a:tc>
                <a:tc>
                  <a:txBody>
                    <a:bodyPr/>
                    <a:lstStyle/>
                    <a:p>
                      <a:r>
                        <a:rPr lang="en-US" dirty="0"/>
                        <a:t>0.7</a:t>
                      </a:r>
                    </a:p>
                  </a:txBody>
                  <a:tcPr/>
                </a:tc>
                <a:tc>
                  <a:txBody>
                    <a:bodyPr/>
                    <a:lstStyle/>
                    <a:p>
                      <a:r>
                        <a:rPr lang="en-US" sz="1800" b="0" i="0" u="none" strike="noStrike" kern="1200" dirty="0">
                          <a:solidFill>
                            <a:schemeClr val="dk1"/>
                          </a:solidFill>
                          <a:effectLst/>
                          <a:latin typeface="+mn-lt"/>
                          <a:ea typeface="+mn-ea"/>
                          <a:cs typeface="+mn-cs"/>
                        </a:rPr>
                        <a:t>2.905</a:t>
                      </a:r>
                      <a:endParaRPr lang="en-US" dirty="0"/>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0.1</a:t>
                      </a:r>
                    </a:p>
                  </a:txBody>
                  <a:tcPr/>
                </a:tc>
                <a:extLst>
                  <a:ext uri="{0D108BD9-81ED-4DB2-BD59-A6C34878D82A}">
                    <a16:rowId xmlns:a16="http://schemas.microsoft.com/office/drawing/2014/main" val="1000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8F2AED7-73B9-494A-B63D-DE61783C9DD3}"/>
                  </a:ext>
                </a:extLst>
              </p:cNvPr>
              <p:cNvSpPr txBox="1"/>
              <p:nvPr/>
            </p:nvSpPr>
            <p:spPr>
              <a:xfrm>
                <a:off x="3059723" y="5405808"/>
                <a:ext cx="2198166"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𝑏</m:t>
                          </m:r>
                        </m:e>
                      </m:nary>
                    </m:oMath>
                  </m:oMathPara>
                </a14:m>
                <a:endParaRPr lang="en-US" sz="2400" dirty="0"/>
              </a:p>
            </p:txBody>
          </p:sp>
        </mc:Choice>
        <mc:Fallback xmlns="">
          <p:sp>
            <p:nvSpPr>
              <p:cNvPr id="9" name="TextBox 8">
                <a:extLst>
                  <a:ext uri="{FF2B5EF4-FFF2-40B4-BE49-F238E27FC236}">
                    <a16:creationId xmlns:a16="http://schemas.microsoft.com/office/drawing/2014/main" id="{E8F2AED7-73B9-494A-B63D-DE61783C9DD3}"/>
                  </a:ext>
                </a:extLst>
              </p:cNvPr>
              <p:cNvSpPr txBox="1">
                <a:spLocks noRot="1" noChangeAspect="1" noMove="1" noResize="1" noEditPoints="1" noAdjustHandles="1" noChangeArrowheads="1" noChangeShapeType="1" noTextEdit="1"/>
              </p:cNvSpPr>
              <p:nvPr/>
            </p:nvSpPr>
            <p:spPr>
              <a:xfrm>
                <a:off x="3059723" y="5405808"/>
                <a:ext cx="2198166" cy="896207"/>
              </a:xfrm>
              <a:prstGeom prst="rect">
                <a:avLst/>
              </a:prstGeom>
              <a:blipFill>
                <a:blip r:embed="rId2"/>
                <a:stretch>
                  <a:fillRect l="-25714" t="-147222" r="-2286" b="-201389"/>
                </a:stretch>
              </a:blipFill>
            </p:spPr>
            <p:txBody>
              <a:bodyPr/>
              <a:lstStyle/>
              <a:p>
                <a:r>
                  <a:rPr lang="en-US">
                    <a:noFill/>
                  </a:rPr>
                  <a:t> </a:t>
                </a:r>
              </a:p>
            </p:txBody>
          </p:sp>
        </mc:Fallback>
      </mc:AlternateContent>
    </p:spTree>
    <p:extLst>
      <p:ext uri="{BB962C8B-B14F-4D97-AF65-F5344CB8AC3E}">
        <p14:creationId xmlns:p14="http://schemas.microsoft.com/office/powerpoint/2010/main" val="3478928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Sigmoid(Z)</a:t>
            </a:r>
          </a:p>
        </p:txBody>
      </p:sp>
      <p:sp>
        <p:nvSpPr>
          <p:cNvPr id="2" name="TextBox 1"/>
          <p:cNvSpPr txBox="1"/>
          <p:nvPr/>
        </p:nvSpPr>
        <p:spPr>
          <a:xfrm>
            <a:off x="7872046" y="5520113"/>
            <a:ext cx="4319954" cy="1523494"/>
          </a:xfrm>
          <a:prstGeom prst="rect">
            <a:avLst/>
          </a:prstGeom>
          <a:noFill/>
        </p:spPr>
        <p:txBody>
          <a:bodyPr wrap="square" rtlCol="0">
            <a:spAutoFit/>
          </a:bodyPr>
          <a:lstStyle/>
          <a:p>
            <a:r>
              <a:rPr lang="mr-IN" sz="4800" dirty="0" err="1"/>
              <a:t>σ</a:t>
            </a:r>
            <a:r>
              <a:rPr lang="mr-IN" sz="4800" dirty="0"/>
              <a:t>(</a:t>
            </a:r>
            <a:r>
              <a:rPr lang="nb-NO" sz="4800" dirty="0"/>
              <a:t>0.805)=0.69</a:t>
            </a:r>
          </a:p>
          <a:p>
            <a:endParaRPr lang="nb-NO" sz="4500" dirty="0"/>
          </a:p>
        </p:txBody>
      </p:sp>
      <p:graphicFrame>
        <p:nvGraphicFramePr>
          <p:cNvPr id="6" name="Table 5">
            <a:extLst>
              <a:ext uri="{FF2B5EF4-FFF2-40B4-BE49-F238E27FC236}">
                <a16:creationId xmlns:a16="http://schemas.microsoft.com/office/drawing/2014/main" id="{25E549CB-B3FC-E640-9780-50BD4C3384BB}"/>
              </a:ext>
            </a:extLst>
          </p:cNvPr>
          <p:cNvGraphicFramePr>
            <a:graphicFrameLocks noGrp="1"/>
          </p:cNvGraphicFramePr>
          <p:nvPr>
            <p:extLst>
              <p:ext uri="{D42A27DB-BD31-4B8C-83A1-F6EECF244321}">
                <p14:modId xmlns:p14="http://schemas.microsoft.com/office/powerpoint/2010/main" val="3660261795"/>
              </p:ext>
            </p:extLst>
          </p:nvPr>
        </p:nvGraphicFramePr>
        <p:xfrm>
          <a:off x="2221229" y="1475600"/>
          <a:ext cx="7749542" cy="390680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r>
                        <a:rPr lang="en-US" sz="1800" b="0" i="0" u="none" strike="noStrike" kern="1200" dirty="0">
                          <a:solidFill>
                            <a:schemeClr val="dk1"/>
                          </a:solidFill>
                          <a:effectLst/>
                          <a:latin typeface="+mn-lt"/>
                          <a:ea typeface="+mn-ea"/>
                          <a:cs typeface="+mn-cs"/>
                        </a:rPr>
                        <a:t>2.905</a:t>
                      </a:r>
                      <a:endParaRPr lang="en-US" dirty="0"/>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0.1</a:t>
                      </a:r>
                    </a:p>
                  </a:txBody>
                  <a:tcPr/>
                </a:tc>
                <a:extLst>
                  <a:ext uri="{0D108BD9-81ED-4DB2-BD59-A6C34878D82A}">
                    <a16:rowId xmlns:a16="http://schemas.microsoft.com/office/drawing/2014/main" val="10007"/>
                  </a:ext>
                </a:extLst>
              </a:tr>
            </a:tbl>
          </a:graphicData>
        </a:graphic>
      </p:graphicFrame>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4419600"/>
            <a:ext cx="3627864" cy="2438400"/>
          </a:xfrm>
          <a:prstGeom prst="rect">
            <a:avLst/>
          </a:prstGeom>
        </p:spPr>
      </p:pic>
    </p:spTree>
    <p:extLst>
      <p:ext uri="{BB962C8B-B14F-4D97-AF65-F5344CB8AC3E}">
        <p14:creationId xmlns:p14="http://schemas.microsoft.com/office/powerpoint/2010/main" val="1862392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in logistic regression</a:t>
            </a:r>
          </a:p>
        </p:txBody>
      </p:sp>
      <p:sp>
        <p:nvSpPr>
          <p:cNvPr id="3" name="Content Placeholder 2"/>
          <p:cNvSpPr>
            <a:spLocks noGrp="1"/>
          </p:cNvSpPr>
          <p:nvPr>
            <p:ph idx="1"/>
          </p:nvPr>
        </p:nvSpPr>
        <p:spPr/>
        <p:txBody>
          <a:bodyPr>
            <a:normAutofit/>
          </a:bodyPr>
          <a:lstStyle/>
          <a:p>
            <a:r>
              <a:rPr lang="en-US" sz="2400" dirty="0"/>
              <a:t>How do we get the weights of the model? We learn the parameters (weights + bias) via learning.  This requires 2 components:</a:t>
            </a:r>
          </a:p>
          <a:p>
            <a:pPr marL="457200" indent="-457200">
              <a:buFont typeface="+mj-lt"/>
              <a:buAutoNum type="arabicPeriod"/>
            </a:pPr>
            <a:r>
              <a:rPr lang="en-US" sz="2400" dirty="0"/>
              <a:t>An objective function or </a:t>
            </a:r>
            <a:r>
              <a:rPr lang="en-US" sz="2400" b="1" dirty="0"/>
              <a:t>loss function</a:t>
            </a:r>
            <a:r>
              <a:rPr lang="en-US" sz="2400" dirty="0"/>
              <a:t> that tells us </a:t>
            </a:r>
            <a:r>
              <a:rPr lang="en-US" sz="2400" i="1" dirty="0"/>
              <a:t>distance </a:t>
            </a:r>
            <a:r>
              <a:rPr lang="en-US" sz="2400" dirty="0"/>
              <a:t>between the system output and the gold output.  We will use </a:t>
            </a:r>
            <a:r>
              <a:rPr lang="en-US" sz="2400" b="1" dirty="0"/>
              <a:t>cross-entropy loss</a:t>
            </a:r>
            <a:r>
              <a:rPr lang="en-US" sz="2400" dirty="0"/>
              <a:t>. </a:t>
            </a:r>
            <a:endParaRPr lang="en-US" sz="2400" b="1" dirty="0"/>
          </a:p>
          <a:p>
            <a:pPr marL="457200" indent="-457200">
              <a:buFont typeface="+mj-lt"/>
              <a:buAutoNum type="arabicPeriod"/>
            </a:pPr>
            <a:r>
              <a:rPr lang="en-US" sz="2400" dirty="0"/>
              <a:t>An algorithm for optimizing</a:t>
            </a:r>
            <a:r>
              <a:rPr lang="en-US" sz="2400" b="1" dirty="0"/>
              <a:t> </a:t>
            </a:r>
            <a:r>
              <a:rPr lang="en-US" sz="2400" dirty="0"/>
              <a:t>the objective function.  We will use stochastic gradient descent to </a:t>
            </a:r>
            <a:r>
              <a:rPr lang="en-US" sz="2400" b="1" dirty="0"/>
              <a:t>minimize</a:t>
            </a:r>
            <a:r>
              <a:rPr lang="en-US" sz="2400" dirty="0"/>
              <a:t> the </a:t>
            </a:r>
            <a:r>
              <a:rPr lang="en-US" sz="2400" b="1" dirty="0"/>
              <a:t>loss function. </a:t>
            </a:r>
          </a:p>
          <a:p>
            <a:endParaRPr lang="en-US" sz="2400" dirty="0"/>
          </a:p>
        </p:txBody>
      </p:sp>
    </p:spTree>
    <p:extLst>
      <p:ext uri="{BB962C8B-B14F-4D97-AF65-F5344CB8AC3E}">
        <p14:creationId xmlns:p14="http://schemas.microsoft.com/office/powerpoint/2010/main" val="2342438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Logistic Regression</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r>
              <a:rPr lang="en-US" dirty="0" err="1"/>
              <a:t>Jurafsky</a:t>
            </a:r>
            <a:r>
              <a:rPr lang="en-US" dirty="0"/>
              <a:t> and Martin Chapter 5</a:t>
            </a:r>
          </a:p>
          <a:p>
            <a:endParaRPr lang="en-US" dirty="0"/>
          </a:p>
        </p:txBody>
      </p:sp>
    </p:spTree>
    <p:extLst>
      <p:ext uri="{BB962C8B-B14F-4D97-AF65-F5344CB8AC3E}">
        <p14:creationId xmlns:p14="http://schemas.microsoft.com/office/powerpoint/2010/main" val="39040471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We need to determine for some observation </a:t>
                </a:r>
                <a:r>
                  <a:rPr lang="en-US" sz="2400" i="1" dirty="0">
                    <a:latin typeface="+mj-lt"/>
                  </a:rPr>
                  <a:t>x </a:t>
                </a:r>
                <a:r>
                  <a:rPr lang="en-US" sz="2400" dirty="0">
                    <a:latin typeface="+mj-lt"/>
                  </a:rPr>
                  <a:t>how close the classifier output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a:t>
                </a:r>
                <a:r>
                  <a:rPr lang="en-US" sz="2400" dirty="0" err="1">
                    <a:latin typeface="+mj-lt"/>
                  </a:rPr>
                  <a:t>σ</a:t>
                </a:r>
                <a:r>
                  <a:rPr lang="en-US" sz="2400" dirty="0">
                    <a:latin typeface="+mj-lt"/>
                  </a:rPr>
                  <a:t> (</a:t>
                </a:r>
                <a:r>
                  <a:rPr lang="en-US" sz="2400" i="1" dirty="0">
                    <a:latin typeface="+mj-lt"/>
                  </a:rPr>
                  <a:t>w </a:t>
                </a:r>
                <a:r>
                  <a:rPr lang="en-US" sz="2400" dirty="0">
                    <a:latin typeface="+mj-lt"/>
                  </a:rPr>
                  <a:t>· </a:t>
                </a:r>
                <a:r>
                  <a:rPr lang="en-US" sz="2400" i="1" dirty="0">
                    <a:latin typeface="+mj-lt"/>
                  </a:rPr>
                  <a:t>x </a:t>
                </a:r>
                <a:r>
                  <a:rPr lang="en-US" sz="2400" dirty="0">
                    <a:latin typeface="+mj-lt"/>
                  </a:rPr>
                  <a:t>+ </a:t>
                </a:r>
                <a:r>
                  <a:rPr lang="en-US" sz="2400" i="1" dirty="0">
                    <a:latin typeface="+mj-lt"/>
                  </a:rPr>
                  <a:t>b</a:t>
                </a:r>
                <a:r>
                  <a:rPr lang="en-US" sz="2400" dirty="0">
                    <a:latin typeface="+mj-lt"/>
                  </a:rPr>
                  <a:t>)) is to the correct output (</a:t>
                </a:r>
                <a:r>
                  <a:rPr lang="en-US" sz="2400" i="1" dirty="0">
                    <a:latin typeface="+mj-lt"/>
                  </a:rPr>
                  <a:t>y</a:t>
                </a:r>
                <a:r>
                  <a:rPr lang="en-US" sz="2400" dirty="0">
                    <a:latin typeface="+mj-lt"/>
                  </a:rPr>
                  <a:t>, which is 0 or 1).</a:t>
                </a:r>
              </a:p>
              <a:p>
                <a:pPr algn="ctr"/>
                <a14:m>
                  <m:oMath xmlns:m="http://schemas.openxmlformats.org/officeDocument/2006/math">
                    <m:r>
                      <a:rPr lang="en-US" sz="2400" i="1">
                        <a:latin typeface="Cambria Math" panose="02040503050406030204" pitchFamily="18" charset="0"/>
                      </a:rPr>
                      <m:t>𝐿</m:t>
                    </m:r>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i="1">
                        <a:latin typeface="Cambria Math" panose="02040503050406030204" pitchFamily="18" charset="0"/>
                      </a:rPr>
                      <m:t>= </m:t>
                    </m:r>
                  </m:oMath>
                </a14:m>
                <a:r>
                  <a:rPr lang="en-US" sz="2400" dirty="0">
                    <a:latin typeface="+mj-lt"/>
                  </a:rPr>
                  <a:t>how much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differs from the true </a:t>
                </a:r>
                <a:r>
                  <a:rPr lang="en-US" sz="2400" i="1" dirty="0">
                    <a:latin typeface="+mj-lt"/>
                  </a:rPr>
                  <a:t>y</a:t>
                </a:r>
              </a:p>
              <a:p>
                <a:r>
                  <a:rPr lang="en-US" sz="2400" dirty="0">
                    <a:latin typeface="+mj-lt"/>
                  </a:rPr>
                  <a:t>One example is mean squared error</a:t>
                </a:r>
              </a:p>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𝑀𝑆𝐸</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i="1">
                          <a:latin typeface="Cambria Math" panose="02040503050406030204" pitchFamily="18" charset="0"/>
                        </a:rPr>
                        <m:t>=</m:t>
                      </m:r>
                      <m:f>
                        <m:fPr>
                          <m:ctrlPr>
                            <a:rPr lang="mr-IN"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sSup>
                        <m:sSupPr>
                          <m:ctrlPr>
                            <a:rPr lang="en-US" sz="2400" i="1">
                              <a:latin typeface="Cambria Math" panose="02040503050406030204" pitchFamily="18" charset="0"/>
                            </a:rPr>
                          </m:ctrlPr>
                        </m:sSupPr>
                        <m:e>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e>
                        <m:sup>
                          <m:r>
                            <a:rPr lang="en-US" sz="2400" i="1">
                              <a:latin typeface="Cambria Math" panose="02040503050406030204" pitchFamily="18" charset="0"/>
                            </a:rPr>
                            <m:t>2</m:t>
                          </m:r>
                        </m:sup>
                      </m:sSup>
                    </m:oMath>
                  </m:oMathPara>
                </a14:m>
                <a:endParaRPr lang="en-US" sz="2400"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r="-2504"/>
                </a:stretch>
              </a:blipFill>
            </p:spPr>
            <p:txBody>
              <a:bodyPr/>
              <a:lstStyle/>
              <a:p>
                <a:r>
                  <a:rPr lang="en-US">
                    <a:noFill/>
                  </a:rPr>
                  <a:t> </a:t>
                </a:r>
              </a:p>
            </p:txBody>
          </p:sp>
        </mc:Fallback>
      </mc:AlternateContent>
    </p:spTree>
    <p:extLst>
      <p:ext uri="{BB962C8B-B14F-4D97-AF65-F5344CB8AC3E}">
        <p14:creationId xmlns:p14="http://schemas.microsoft.com/office/powerpoint/2010/main" val="2282734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p:sp>
        <p:nvSpPr>
          <p:cNvPr id="3" name="Content Placeholder 2"/>
          <p:cNvSpPr>
            <a:spLocks noGrp="1"/>
          </p:cNvSpPr>
          <p:nvPr>
            <p:ph idx="1"/>
          </p:nvPr>
        </p:nvSpPr>
        <p:spPr/>
        <p:txBody>
          <a:bodyPr>
            <a:normAutofit/>
          </a:bodyPr>
          <a:lstStyle/>
          <a:p>
            <a:r>
              <a:rPr lang="en-US" sz="2400" dirty="0">
                <a:latin typeface="+mj-lt"/>
              </a:rPr>
              <a:t>We use a loss function that prefers the correct class labels of the training example to be more likely.  </a:t>
            </a:r>
          </a:p>
          <a:p>
            <a:r>
              <a:rPr lang="en-US" sz="2400" dirty="0">
                <a:latin typeface="+mj-lt"/>
              </a:rPr>
              <a:t>Conditional maximum likelihood estimation: Choose parameters </a:t>
            </a:r>
            <a:r>
              <a:rPr lang="en-US" sz="2400" i="1" dirty="0">
                <a:latin typeface="+mj-lt"/>
              </a:rPr>
              <a:t>w, b </a:t>
            </a:r>
            <a:r>
              <a:rPr lang="en-US" sz="2400" dirty="0">
                <a:latin typeface="+mj-lt"/>
              </a:rPr>
              <a:t>that maximize the (log) probabilities of the true labels in the training data.</a:t>
            </a:r>
          </a:p>
          <a:p>
            <a:r>
              <a:rPr lang="en-US" sz="2400" dirty="0">
                <a:latin typeface="+mj-lt"/>
              </a:rPr>
              <a:t>The resulting loss function is the negative log likelihood loss, more commonly called the </a:t>
            </a:r>
            <a:r>
              <a:rPr lang="en-US" sz="2400" b="1" dirty="0">
                <a:latin typeface="+mj-lt"/>
              </a:rPr>
              <a:t>cross entropy loss.</a:t>
            </a:r>
            <a:endParaRPr lang="en-US" sz="2400" dirty="0">
              <a:latin typeface="+mj-lt"/>
            </a:endParaRPr>
          </a:p>
          <a:p>
            <a:endParaRPr lang="en-US" sz="2400" i="1" dirty="0">
              <a:latin typeface="+mj-lt"/>
            </a:endParaRPr>
          </a:p>
        </p:txBody>
      </p:sp>
    </p:spTree>
    <p:extLst>
      <p:ext uri="{BB962C8B-B14F-4D97-AF65-F5344CB8AC3E}">
        <p14:creationId xmlns:p14="http://schemas.microsoft.com/office/powerpoint/2010/main" val="8197189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For one observation x, let’s </a:t>
                </a:r>
                <a:r>
                  <a:rPr lang="en-US" sz="2400" b="1" dirty="0">
                    <a:latin typeface="+mj-lt"/>
                  </a:rPr>
                  <a:t>maximize</a:t>
                </a:r>
                <a:r>
                  <a:rPr lang="en-US" sz="2400" dirty="0">
                    <a:latin typeface="+mj-lt"/>
                  </a:rPr>
                  <a:t> the probability of the correct label p(</a:t>
                </a:r>
                <a:r>
                  <a:rPr lang="en-US" sz="2400" dirty="0" err="1">
                    <a:latin typeface="+mj-lt"/>
                  </a:rPr>
                  <a:t>y|x</a:t>
                </a:r>
                <a:r>
                  <a:rPr lang="en-US" sz="2400" dirty="0">
                    <a:latin typeface="+mj-lt"/>
                  </a:rPr>
                  <a:t>).</a:t>
                </a:r>
              </a:p>
              <a:p>
                <a:pPr algn="ct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𝑦</m:t>
                          </m:r>
                        </m:e>
                        <m:e>
                          <m:r>
                            <a:rPr lang="en-US" sz="2400" i="1">
                              <a:latin typeface="Cambria Math" panose="02040503050406030204" pitchFamily="18" charset="0"/>
                            </a:rPr>
                            <m:t>𝑥</m:t>
                          </m:r>
                        </m:e>
                      </m:d>
                      <m:r>
                        <a:rPr lang="en-US" sz="2400" i="1">
                          <a:latin typeface="Cambria Math" panose="02040503050406030204" pitchFamily="18" charset="0"/>
                        </a:rPr>
                        <m:t>= </m:t>
                      </m:r>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p>
                          <m:r>
                            <a:rPr lang="en-US" sz="2400" i="1">
                              <a:latin typeface="Cambria Math" panose="02040503050406030204" pitchFamily="18" charset="0"/>
                            </a:rPr>
                            <m:t>𝑦</m:t>
                          </m:r>
                        </m:sup>
                      </m:sSup>
                      <m:sSup>
                        <m:sSupPr>
                          <m:ctrlPr>
                            <a:rPr lang="en-US" sz="2400" i="1">
                              <a:latin typeface="Cambria Math" panose="02040503050406030204" pitchFamily="18" charset="0"/>
                            </a:rPr>
                          </m:ctrlPr>
                        </m:sSupPr>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e>
                        <m:sup>
                          <m:r>
                            <a:rPr lang="en-US" sz="2400" i="1">
                              <a:latin typeface="Cambria Math" panose="02040503050406030204" pitchFamily="18" charset="0"/>
                            </a:rPr>
                            <m:t>1−</m:t>
                          </m:r>
                          <m:r>
                            <a:rPr lang="en-US" sz="2400" i="1">
                              <a:latin typeface="Cambria Math" panose="02040503050406030204" pitchFamily="18" charset="0"/>
                            </a:rPr>
                            <m:t>𝑦</m:t>
                          </m:r>
                        </m:sup>
                      </m:sSup>
                    </m:oMath>
                  </m:oMathPara>
                </a14:m>
                <a:endParaRPr lang="en-US" sz="2400" dirty="0">
                  <a:latin typeface="+mj-lt"/>
                </a:endParaRPr>
              </a:p>
              <a:p>
                <a:r>
                  <a:rPr lang="en-US" sz="2400" dirty="0">
                    <a:latin typeface="+mj-lt"/>
                  </a:rPr>
                  <a:t>If y = 1, then </a:t>
                </a:r>
                <a14:m>
                  <m:oMath xmlns:m="http://schemas.openxmlformats.org/officeDocument/2006/math">
                    <m:r>
                      <m:rPr>
                        <m:sty m:val="p"/>
                      </m:rPr>
                      <a:rPr lang="en-US" sz="2400">
                        <a:latin typeface="Cambria Math" panose="02040503050406030204" pitchFamily="18" charset="0"/>
                      </a:rPr>
                      <m:t>p</m:t>
                    </m:r>
                    <m:d>
                      <m:dPr>
                        <m:ctrlPr>
                          <a:rPr lang="en-US" sz="2400" i="1">
                            <a:latin typeface="Cambria Math" panose="02040503050406030204" pitchFamily="18" charset="0"/>
                          </a:rPr>
                        </m:ctrlPr>
                      </m:dPr>
                      <m:e>
                        <m:r>
                          <m:rPr>
                            <m:sty m:val="p"/>
                          </m:rPr>
                          <a:rPr lang="en-US" sz="2400">
                            <a:latin typeface="Cambria Math" panose="02040503050406030204" pitchFamily="18" charset="0"/>
                          </a:rPr>
                          <m:t>y</m:t>
                        </m:r>
                      </m:e>
                      <m:e>
                        <m:r>
                          <m:rPr>
                            <m:sty m:val="p"/>
                          </m:rPr>
                          <a:rPr lang="en-US" sz="2400">
                            <a:latin typeface="Cambria Math" panose="02040503050406030204" pitchFamily="18" charset="0"/>
                          </a:rPr>
                          <m:t>x</m:t>
                        </m:r>
                      </m:e>
                    </m:d>
                    <m:r>
                      <a:rPr lang="en-US" sz="2400">
                        <a:latin typeface="Cambria Math" panose="02040503050406030204" pitchFamily="18" charset="0"/>
                      </a:rPr>
                      <m:t>= </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a:t>
                </a:r>
              </a:p>
              <a:p>
                <a:r>
                  <a:rPr lang="en-US" sz="2400" dirty="0">
                    <a:latin typeface="+mj-lt"/>
                  </a:rPr>
                  <a:t>If y = 0, then </a:t>
                </a:r>
                <a14:m>
                  <m:oMath xmlns:m="http://schemas.openxmlformats.org/officeDocument/2006/math">
                    <m:r>
                      <m:rPr>
                        <m:sty m:val="p"/>
                      </m:rPr>
                      <a:rPr lang="en-US" sz="2400">
                        <a:latin typeface="Cambria Math" panose="02040503050406030204" pitchFamily="18" charset="0"/>
                      </a:rPr>
                      <m:t>p</m:t>
                    </m:r>
                    <m:d>
                      <m:dPr>
                        <m:ctrlPr>
                          <a:rPr lang="en-US" sz="2400" i="1">
                            <a:latin typeface="Cambria Math" panose="02040503050406030204" pitchFamily="18" charset="0"/>
                          </a:rPr>
                        </m:ctrlPr>
                      </m:dPr>
                      <m:e>
                        <m:r>
                          <m:rPr>
                            <m:sty m:val="p"/>
                          </m:rPr>
                          <a:rPr lang="en-US" sz="2400">
                            <a:latin typeface="Cambria Math" panose="02040503050406030204" pitchFamily="18" charset="0"/>
                          </a:rPr>
                          <m:t>y</m:t>
                        </m:r>
                      </m:e>
                      <m:e>
                        <m:r>
                          <m:rPr>
                            <m:sty m:val="p"/>
                          </m:rPr>
                          <a:rPr lang="en-US" sz="2400">
                            <a:latin typeface="Cambria Math" panose="02040503050406030204" pitchFamily="18" charset="0"/>
                          </a:rPr>
                          <m:t>x</m:t>
                        </m:r>
                      </m:e>
                    </m:d>
                    <m:r>
                      <a:rPr lang="en-US" sz="2400">
                        <a:latin typeface="Cambria Math" panose="02040503050406030204" pitchFamily="18" charset="0"/>
                      </a:rPr>
                      <m:t>=</m:t>
                    </m:r>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a:t>
                </a:r>
              </a:p>
              <a:p>
                <a:endParaRPr lang="en-US" sz="2400"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a:stretch>
              </a:blipFill>
            </p:spPr>
            <p:txBody>
              <a:bodyPr/>
              <a:lstStyle/>
              <a:p>
                <a:r>
                  <a:rPr lang="en-US">
                    <a:noFill/>
                  </a:rPr>
                  <a:t> </a:t>
                </a:r>
              </a:p>
            </p:txBody>
          </p:sp>
        </mc:Fallback>
      </mc:AlternateContent>
    </p:spTree>
    <p:extLst>
      <p:ext uri="{BB962C8B-B14F-4D97-AF65-F5344CB8AC3E}">
        <p14:creationId xmlns:p14="http://schemas.microsoft.com/office/powerpoint/2010/main" val="2818728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346960" y="1845734"/>
                <a:ext cx="7711441" cy="4023360"/>
              </a:xfrm>
            </p:spPr>
            <p:txBody>
              <a:bodyPr>
                <a:normAutofit/>
              </a:bodyPr>
              <a:lstStyle/>
              <a:p>
                <a:r>
                  <a:rPr lang="en-US" sz="2400" dirty="0">
                    <a:latin typeface="+mj-lt"/>
                  </a:rPr>
                  <a:t>Change to logs (still maximizing)</a:t>
                </a:r>
              </a:p>
              <a:p>
                <a:pPr algn="ctr"/>
                <a14:m>
                  <m:oMathPara xmlns:m="http://schemas.openxmlformats.org/officeDocument/2006/math">
                    <m:oMathParaPr>
                      <m:jc m:val="centerGroup"/>
                    </m:oMathParaPr>
                    <m:oMath xmlns:m="http://schemas.openxmlformats.org/officeDocument/2006/math">
                      <m:func>
                        <m:funcPr>
                          <m:ctrlPr>
                            <a:rPr lang="en-US" sz="2400" i="1">
                              <a:latin typeface="Cambria Math" panose="02040503050406030204" pitchFamily="18" charset="0"/>
                            </a:rPr>
                          </m:ctrlPr>
                        </m:funcPr>
                        <m:fName>
                          <m:r>
                            <m:rPr>
                              <m:sty m:val="p"/>
                            </m:rPr>
                            <a:rPr lang="en-US" sz="2400">
                              <a:latin typeface="Cambria Math" charset="0"/>
                            </a:rPr>
                            <m:t>log</m:t>
                          </m:r>
                        </m:fName>
                        <m:e>
                          <m:r>
                            <a:rPr lang="en-US" sz="2400" i="1">
                              <a:latin typeface="Cambria Math" charset="0"/>
                            </a:rPr>
                            <m:t>𝑝</m:t>
                          </m:r>
                          <m:r>
                            <a:rPr lang="en-US" sz="2400" i="1">
                              <a:latin typeface="Cambria Math" charset="0"/>
                            </a:rPr>
                            <m:t>(</m:t>
                          </m:r>
                          <m:r>
                            <a:rPr lang="en-US" sz="2400" i="1">
                              <a:latin typeface="Cambria Math" charset="0"/>
                            </a:rPr>
                            <m:t>𝑦</m:t>
                          </m:r>
                          <m:r>
                            <a:rPr lang="en-US" sz="2400" i="1">
                              <a:latin typeface="Cambria Math" charset="0"/>
                            </a:rPr>
                            <m:t>|</m:t>
                          </m:r>
                          <m:r>
                            <a:rPr lang="en-US" sz="2400" i="1">
                              <a:latin typeface="Cambria Math" charset="0"/>
                            </a:rPr>
                            <m:t>𝑥</m:t>
                          </m:r>
                          <m:r>
                            <a:rPr lang="en-US" sz="2400" i="1">
                              <a:latin typeface="Cambria Math" charset="0"/>
                            </a:rPr>
                            <m:t>)</m:t>
                          </m:r>
                        </m:e>
                      </m:func>
                      <m:r>
                        <a:rPr lang="en-US" sz="2400" i="1">
                          <a:latin typeface="Cambria Math" charset="0"/>
                        </a:rPr>
                        <m:t>=</m:t>
                      </m:r>
                      <m:func>
                        <m:funcPr>
                          <m:ctrlPr>
                            <a:rPr lang="en-US" sz="2400" i="1">
                              <a:latin typeface="Cambria Math" panose="02040503050406030204" pitchFamily="18" charset="0"/>
                            </a:rPr>
                          </m:ctrlPr>
                        </m:funcPr>
                        <m:fName>
                          <m:r>
                            <m:rPr>
                              <m:sty m:val="p"/>
                            </m:rPr>
                            <a:rPr lang="en-US" sz="2400">
                              <a:latin typeface="Cambria Math" charset="0"/>
                            </a:rPr>
                            <m:t>log</m:t>
                          </m:r>
                        </m:fName>
                        <m:e>
                          <m:d>
                            <m:dPr>
                              <m:begChr m:val="["/>
                              <m:endChr m:val="]"/>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p>
                                  <m:r>
                                    <a:rPr lang="en-US" sz="2400" i="1">
                                      <a:latin typeface="Cambria Math" panose="02040503050406030204" pitchFamily="18" charset="0"/>
                                    </a:rPr>
                                    <m:t>𝑦</m:t>
                                  </m:r>
                                </m:sup>
                              </m:sSup>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d>
                                </m:e>
                                <m:sup>
                                  <m:r>
                                    <a:rPr lang="en-US" sz="2400" i="1">
                                      <a:latin typeface="Cambria Math" panose="02040503050406030204" pitchFamily="18" charset="0"/>
                                    </a:rPr>
                                    <m:t>1−</m:t>
                                  </m:r>
                                  <m:r>
                                    <a:rPr lang="en-US" sz="2400" i="1">
                                      <a:latin typeface="Cambria Math" panose="02040503050406030204" pitchFamily="18" charset="0"/>
                                    </a:rPr>
                                    <m:t>𝑦</m:t>
                                  </m:r>
                                </m:sup>
                              </m:sSup>
                            </m:e>
                          </m:d>
                        </m:e>
                      </m:func>
                    </m:oMath>
                  </m:oMathPara>
                </a14:m>
                <a:endParaRPr lang="en-US" sz="2400" dirty="0">
                  <a:latin typeface="+mj-lt"/>
                </a:endParaRPr>
              </a:p>
              <a:p>
                <a:pPr algn="ctr"/>
                <a14:m>
                  <m:oMathPara xmlns:m="http://schemas.openxmlformats.org/officeDocument/2006/math">
                    <m:oMathParaPr>
                      <m:jc m:val="centerGroup"/>
                    </m:oMathParaPr>
                    <m:oMath xmlns:m="http://schemas.openxmlformats.org/officeDocument/2006/math">
                      <m:r>
                        <a:rPr lang="en-US" sz="2400" i="1">
                          <a:latin typeface="Cambria Math" charset="0"/>
                        </a:rPr>
                        <m:t>=</m:t>
                      </m:r>
                      <m:r>
                        <a:rPr lang="en-US" sz="2400" i="1">
                          <a:latin typeface="Cambria Math" charset="0"/>
                        </a:rPr>
                        <m:t>𝑦</m:t>
                      </m:r>
                      <m:func>
                        <m:funcPr>
                          <m:ctrlPr>
                            <a:rPr lang="en-US" sz="2400" i="1">
                              <a:latin typeface="Cambria Math" panose="02040503050406030204" pitchFamily="18" charset="0"/>
                            </a:rPr>
                          </m:ctrlPr>
                        </m:funcPr>
                        <m:fName>
                          <m:r>
                            <m:rPr>
                              <m:sty m:val="p"/>
                            </m:rPr>
                            <a:rPr lang="en-US" sz="2400">
                              <a:latin typeface="Cambria Math" charset="0"/>
                            </a:rPr>
                            <m:t>log</m:t>
                          </m:r>
                        </m:fName>
                        <m:e>
                          <m:acc>
                            <m:accPr>
                              <m:chr m:val="̂"/>
                              <m:ctrlPr>
                                <a:rPr lang="en-US" sz="2400" i="1">
                                  <a:latin typeface="Cambria Math" panose="02040503050406030204" pitchFamily="18" charset="0"/>
                                </a:rPr>
                              </m:ctrlPr>
                            </m:accPr>
                            <m:e>
                              <m:r>
                                <a:rPr lang="en-US" sz="2400" i="1">
                                  <a:latin typeface="Cambria Math" charset="0"/>
                                </a:rPr>
                                <m:t>𝑦</m:t>
                              </m:r>
                            </m:e>
                          </m:acc>
                        </m:e>
                      </m:func>
                      <m:r>
                        <a:rPr lang="en-US" sz="2400" i="1">
                          <a:latin typeface="Cambria Math" charset="0"/>
                        </a:rPr>
                        <m:t>+</m:t>
                      </m:r>
                      <m:d>
                        <m:dPr>
                          <m:ctrlPr>
                            <a:rPr lang="en-US" sz="2400" i="1">
                              <a:latin typeface="Cambria Math" panose="02040503050406030204" pitchFamily="18" charset="0"/>
                            </a:rPr>
                          </m:ctrlPr>
                        </m:dPr>
                        <m:e>
                          <m:r>
                            <a:rPr lang="en-US" sz="2400" i="1">
                              <a:latin typeface="Cambria Math" charset="0"/>
                            </a:rPr>
                            <m:t>1−</m:t>
                          </m:r>
                          <m:r>
                            <a:rPr lang="en-US" sz="2400" i="1">
                              <a:latin typeface="Cambria Math" charset="0"/>
                            </a:rPr>
                            <m:t>𝑦</m:t>
                          </m:r>
                        </m:e>
                      </m:d>
                      <m:func>
                        <m:funcPr>
                          <m:ctrlPr>
                            <a:rPr lang="en-US" sz="2400" i="1">
                              <a:latin typeface="Cambria Math" panose="02040503050406030204" pitchFamily="18" charset="0"/>
                            </a:rPr>
                          </m:ctrlPr>
                        </m:funcPr>
                        <m:fName>
                          <m:r>
                            <m:rPr>
                              <m:sty m:val="p"/>
                            </m:rPr>
                            <a:rPr lang="en-US" sz="2400">
                              <a:latin typeface="Cambria Math" charset="0"/>
                            </a:rPr>
                            <m:t>log</m:t>
                          </m:r>
                        </m:fName>
                        <m:e>
                          <m:r>
                            <a:rPr lang="en-US" sz="2400" i="1">
                              <a:latin typeface="Cambria Math" charset="0"/>
                            </a:rPr>
                            <m:t>(1−</m:t>
                          </m:r>
                          <m:acc>
                            <m:accPr>
                              <m:chr m:val="̂"/>
                              <m:ctrlPr>
                                <a:rPr lang="en-US" sz="2400" i="1">
                                  <a:latin typeface="Cambria Math" panose="02040503050406030204" pitchFamily="18" charset="0"/>
                                </a:rPr>
                              </m:ctrlPr>
                            </m:accPr>
                            <m:e>
                              <m:r>
                                <a:rPr lang="en-US" sz="2400" i="1">
                                  <a:latin typeface="Cambria Math" charset="0"/>
                                </a:rPr>
                                <m:t>𝑦</m:t>
                              </m:r>
                            </m:e>
                          </m:acc>
                          <m:r>
                            <a:rPr lang="en-US" sz="2400" i="1">
                              <a:latin typeface="Cambria Math" charset="0"/>
                            </a:rPr>
                            <m:t>)</m:t>
                          </m:r>
                        </m:e>
                      </m:func>
                    </m:oMath>
                  </m:oMathPara>
                </a14:m>
                <a:endParaRPr lang="en-US" sz="2400" dirty="0">
                  <a:latin typeface="+mj-lt"/>
                </a:endParaRPr>
              </a:p>
              <a:p>
                <a:r>
                  <a:rPr lang="en-US" sz="2400" dirty="0">
                    <a:latin typeface="+mj-lt"/>
                  </a:rPr>
                  <a:t>This tells us what </a:t>
                </a:r>
                <a:r>
                  <a:rPr lang="en-US" sz="2400" dirty="0"/>
                  <a:t>log likelihood should be maximized.  But for loss functions, we want to minimize things, so we’ll flip the sign.</a:t>
                </a:r>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346960" y="1845734"/>
                <a:ext cx="7711441" cy="4023360"/>
              </a:xfrm>
              <a:blipFill>
                <a:blip r:embed="rId3"/>
                <a:stretch>
                  <a:fillRect l="-1151" t="-2201"/>
                </a:stretch>
              </a:blipFill>
            </p:spPr>
            <p:txBody>
              <a:bodyPr/>
              <a:lstStyle/>
              <a:p>
                <a:r>
                  <a:rPr lang="en-US">
                    <a:noFill/>
                  </a:rPr>
                  <a:t> </a:t>
                </a:r>
              </a:p>
            </p:txBody>
          </p:sp>
        </mc:Fallback>
      </mc:AlternateContent>
    </p:spTree>
    <p:extLst>
      <p:ext uri="{BB962C8B-B14F-4D97-AF65-F5344CB8AC3E}">
        <p14:creationId xmlns:p14="http://schemas.microsoft.com/office/powerpoint/2010/main" val="2005749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346960" y="1845734"/>
                <a:ext cx="8016241" cy="4023360"/>
              </a:xfrm>
            </p:spPr>
            <p:txBody>
              <a:bodyPr>
                <a:normAutofit/>
              </a:bodyPr>
              <a:lstStyle/>
              <a:p>
                <a:r>
                  <a:rPr lang="en-US" sz="2400" b="1" dirty="0">
                    <a:latin typeface="+mj-lt"/>
                  </a:rPr>
                  <a:t>The result is cross-entropy loss:</a:t>
                </a:r>
              </a:p>
              <a:p>
                <a:pPr/>
                <a14:m>
                  <m:oMathPara xmlns:m="http://schemas.openxmlformats.org/officeDocument/2006/math">
                    <m:oMathParaPr>
                      <m:jc m:val="centerGroup"/>
                    </m:oMathParaPr>
                    <m:oMath xmlns:m="http://schemas.openxmlformats.org/officeDocument/2006/math">
                      <m:func>
                        <m:funcPr>
                          <m:ctrlPr>
                            <a:rPr lang="en-US" sz="2400" i="1">
                              <a:latin typeface="Cambria Math" panose="02040503050406030204" pitchFamily="18" charset="0"/>
                            </a:rPr>
                          </m:ctrlPr>
                        </m:funcPr>
                        <m:fName>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𝐶𝐸</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i="1">
                              <a:latin typeface="Cambria Math" panose="02040503050406030204" pitchFamily="18" charset="0"/>
                            </a:rPr>
                            <m:t>=</m:t>
                          </m:r>
                          <m:r>
                            <a:rPr lang="en-US" sz="2400">
                              <a:latin typeface="Cambria Math" panose="02040503050406030204" pitchFamily="18" charset="0"/>
                            </a:rPr>
                            <m:t>−</m:t>
                          </m:r>
                          <m:r>
                            <m:rPr>
                              <m:sty m:val="p"/>
                            </m:rPr>
                            <a:rPr lang="en-US" sz="2400">
                              <a:latin typeface="Cambria Math" panose="02040503050406030204" pitchFamily="18" charset="0"/>
                            </a:rPr>
                            <m:t>log</m:t>
                          </m:r>
                        </m:fName>
                        <m:e>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e>
                      </m:func>
                      <m:r>
                        <a:rPr lang="en-US" sz="2400" i="1">
                          <a:latin typeface="Cambria Math" panose="02040503050406030204" pitchFamily="18" charset="0"/>
                        </a:rPr>
                        <m:t>=−[</m:t>
                      </m:r>
                      <m:r>
                        <a:rPr lang="en-US" sz="2400" i="1">
                          <a:latin typeface="Cambria Math" panose="02040503050406030204" pitchFamily="18" charset="0"/>
                        </a:rPr>
                        <m:t>𝑦</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𝑦</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e>
                      </m:func>
                    </m:oMath>
                  </m:oMathPara>
                </a14:m>
                <a:endParaRPr lang="en-US" sz="2400" i="1" dirty="0">
                  <a:latin typeface="+mj-lt"/>
                </a:endParaRPr>
              </a:p>
              <a:p>
                <a:endParaRPr lang="en-US" sz="2400" i="1" dirty="0">
                  <a:latin typeface="+mj-lt"/>
                </a:endParaRPr>
              </a:p>
              <a:p>
                <a:r>
                  <a:rPr lang="en-US" sz="2400" b="1" dirty="0">
                    <a:latin typeface="+mj-lt"/>
                  </a:rPr>
                  <a:t>Finally, plug in the definition for </a:t>
                </a:r>
                <a14:m>
                  <m:oMath xmlns:m="http://schemas.openxmlformats.org/officeDocument/2006/math">
                    <m:acc>
                      <m:accPr>
                        <m:chr m:val="̂"/>
                        <m:ctrlPr>
                          <a:rPr lang="en-US" sz="2400" b="1" i="1">
                            <a:latin typeface="Cambria Math" panose="02040503050406030204" pitchFamily="18" charset="0"/>
                          </a:rPr>
                        </m:ctrlPr>
                      </m:accPr>
                      <m:e>
                        <m:r>
                          <a:rPr lang="en-US" sz="2400" b="1" i="1">
                            <a:latin typeface="Cambria Math" panose="02040503050406030204" pitchFamily="18" charset="0"/>
                          </a:rPr>
                          <m:t>𝒚</m:t>
                        </m:r>
                      </m:e>
                    </m:acc>
                  </m:oMath>
                </a14:m>
                <a:r>
                  <a:rPr lang="pl-PL" sz="2400" dirty="0">
                    <a:latin typeface="+mj-lt"/>
                  </a:rPr>
                  <a:t>= </a:t>
                </a:r>
                <a:r>
                  <a:rPr lang="pl-PL" sz="2400" dirty="0" err="1">
                    <a:latin typeface="+mj-lt"/>
                  </a:rPr>
                  <a:t>σ</a:t>
                </a:r>
                <a:r>
                  <a:rPr lang="pl-PL" sz="2400" dirty="0">
                    <a:latin typeface="+mj-lt"/>
                  </a:rPr>
                  <a:t> (</a:t>
                </a:r>
                <a:r>
                  <a:rPr lang="pl-PL" sz="2400" i="1" dirty="0">
                    <a:latin typeface="+mj-lt"/>
                  </a:rPr>
                  <a:t>w </a:t>
                </a:r>
                <a:r>
                  <a:rPr lang="pl-PL" sz="2400" dirty="0">
                    <a:latin typeface="+mj-lt"/>
                  </a:rPr>
                  <a:t>· </a:t>
                </a:r>
                <a:r>
                  <a:rPr lang="pl-PL" sz="2400" i="1" dirty="0">
                    <a:latin typeface="+mj-lt"/>
                  </a:rPr>
                  <a:t>x</a:t>
                </a:r>
                <a:r>
                  <a:rPr lang="pl-PL" sz="2400" dirty="0">
                    <a:latin typeface="+mj-lt"/>
                  </a:rPr>
                  <a:t>) + </a:t>
                </a:r>
                <a:r>
                  <a:rPr lang="pl-PL" sz="2400" i="1" dirty="0">
                    <a:latin typeface="+mj-lt"/>
                  </a:rPr>
                  <a:t>b </a:t>
                </a:r>
                <a:endParaRPr lang="en-US" sz="2400" i="1" dirty="0">
                  <a:latin typeface="+mj-lt"/>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𝐶𝐸</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i="1">
                          <a:latin typeface="Cambria Math" panose="02040503050406030204" pitchFamily="18" charset="0"/>
                        </a:rPr>
                        <m:t>=−[</m:t>
                      </m:r>
                      <m:r>
                        <a:rPr lang="en-US" sz="2400" i="1">
                          <a:latin typeface="Cambria Math" panose="02040503050406030204" pitchFamily="18" charset="0"/>
                        </a:rPr>
                        <m:t>𝑦</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mr-IN" sz="2400" i="1">
                              <a:latin typeface="Cambria Math" panose="02040503050406030204" pitchFamily="18" charset="0"/>
                            </a:rPr>
                            <m:t> </m:t>
                          </m:r>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𝑦</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en-US" sz="2400" i="1">
                              <a:latin typeface="Cambria Math" panose="02040503050406030204" pitchFamily="18" charset="0"/>
                            </a:rPr>
                            <m:t>)]</m:t>
                          </m:r>
                        </m:e>
                      </m:func>
                    </m:oMath>
                  </m:oMathPara>
                </a14:m>
                <a:endParaRPr lang="en-US" sz="2400" i="1"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346960" y="1845734"/>
                <a:ext cx="8016241" cy="4023360"/>
              </a:xfrm>
              <a:blipFill>
                <a:blip r:embed="rId3"/>
                <a:stretch>
                  <a:fillRect l="-1106" t="-2201"/>
                </a:stretch>
              </a:blipFill>
            </p:spPr>
            <p:txBody>
              <a:bodyPr/>
              <a:lstStyle/>
              <a:p>
                <a:r>
                  <a:rPr lang="en-US">
                    <a:noFill/>
                  </a:rPr>
                  <a:t> </a:t>
                </a:r>
              </a:p>
            </p:txBody>
          </p:sp>
        </mc:Fallback>
      </mc:AlternateContent>
    </p:spTree>
    <p:extLst>
      <p:ext uri="{BB962C8B-B14F-4D97-AF65-F5344CB8AC3E}">
        <p14:creationId xmlns:p14="http://schemas.microsoft.com/office/powerpoint/2010/main" val="20847797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mc:AlternateContent xmlns:mc="http://schemas.openxmlformats.org/markup-compatibility/2006" xmlns:a14="http://schemas.microsoft.com/office/drawing/2010/main">
        <mc:Choice Requires="a14">
          <p:sp>
            <p:nvSpPr>
              <p:cNvPr id="26" name="Rectangle 25"/>
              <p:cNvSpPr/>
              <p:nvPr/>
            </p:nvSpPr>
            <p:spPr>
              <a:xfrm>
                <a:off x="3150871" y="5277276"/>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3150871" y="5277276"/>
                <a:ext cx="6336030" cy="369332"/>
              </a:xfrm>
              <a:prstGeom prst="rect">
                <a:avLst/>
              </a:prstGeom>
              <a:blipFill>
                <a:blip r:embed="rId3"/>
                <a:stretch>
                  <a:fillRect b="-16667"/>
                </a:stretch>
              </a:blipFill>
            </p:spPr>
            <p:txBody>
              <a:bodyPr/>
              <a:lstStyle/>
              <a:p>
                <a:r>
                  <a:rPr lang="en-US">
                    <a:noFill/>
                  </a:rPr>
                  <a:t> </a:t>
                </a:r>
              </a:p>
            </p:txBody>
          </p:sp>
        </mc:Fallback>
      </mc:AlternateContent>
      <p:sp>
        <p:nvSpPr>
          <p:cNvPr id="28" name="Rectangle 27"/>
          <p:cNvSpPr/>
          <p:nvPr/>
        </p:nvSpPr>
        <p:spPr>
          <a:xfrm>
            <a:off x="3582395" y="4703372"/>
            <a:ext cx="5644494" cy="369332"/>
          </a:xfrm>
          <a:prstGeom prst="rect">
            <a:avLst/>
          </a:prstGeom>
        </p:spPr>
        <p:txBody>
          <a:bodyPr wrap="none">
            <a:spAutoFit/>
          </a:bodyPr>
          <a:lstStyle/>
          <a:p>
            <a:r>
              <a:rPr lang="nb-NO" dirty="0"/>
              <a:t>P(sentiment=1|It’s </a:t>
            </a:r>
            <a:r>
              <a:rPr lang="nb-NO" dirty="0" err="1"/>
              <a:t>hokey</a:t>
            </a:r>
            <a:r>
              <a:rPr lang="nb-NO" dirty="0"/>
              <a:t>...) = 0.69.      </a:t>
            </a:r>
            <a:r>
              <a:rPr lang="nb-NO" dirty="0" err="1"/>
              <a:t>Let’s</a:t>
            </a:r>
            <a:r>
              <a:rPr lang="nb-NO" dirty="0"/>
              <a:t> </a:t>
            </a:r>
            <a:r>
              <a:rPr lang="nb-NO" dirty="0" err="1"/>
              <a:t>say</a:t>
            </a:r>
            <a:r>
              <a:rPr lang="nb-NO" dirty="0"/>
              <a:t> y=1.</a:t>
            </a:r>
          </a:p>
        </p:txBody>
      </p:sp>
      <mc:AlternateContent xmlns:mc="http://schemas.openxmlformats.org/markup-compatibility/2006" xmlns:a14="http://schemas.microsoft.com/office/drawing/2010/main">
        <mc:Choice Requires="a14">
          <p:sp>
            <p:nvSpPr>
              <p:cNvPr id="30" name="Rectangle 29"/>
              <p:cNvSpPr/>
              <p:nvPr/>
            </p:nvSpPr>
            <p:spPr>
              <a:xfrm>
                <a:off x="4331524" y="5740141"/>
                <a:ext cx="6336030" cy="369332"/>
              </a:xfrm>
              <a:prstGeom prst="rect">
                <a:avLst/>
              </a:prstGeom>
            </p:spPr>
            <p:txBody>
              <a:bodyPr wrap="square">
                <a:spAutoFit/>
              </a:bodyPr>
              <a:lstStyle/>
              <a:p>
                <a14:m>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oMath>
                </a14:m>
                <a:r>
                  <a:rPr lang="en-US" dirty="0"/>
                  <a:t>]</a:t>
                </a:r>
              </a:p>
            </p:txBody>
          </p:sp>
        </mc:Choice>
        <mc:Fallback xmlns="">
          <p:sp>
            <p:nvSpPr>
              <p:cNvPr id="30" name="Rectangle 29"/>
              <p:cNvSpPr>
                <a:spLocks noRot="1" noChangeAspect="1" noMove="1" noResize="1" noEditPoints="1" noAdjustHandles="1" noChangeArrowheads="1" noChangeShapeType="1" noTextEdit="1"/>
              </p:cNvSpPr>
              <p:nvPr/>
            </p:nvSpPr>
            <p:spPr>
              <a:xfrm>
                <a:off x="4331524" y="5740141"/>
                <a:ext cx="6336030" cy="369332"/>
              </a:xfrm>
              <a:prstGeom prst="rect">
                <a:avLst/>
              </a:prstGeom>
              <a:blipFill>
                <a:blip r:embed="rId4"/>
                <a:stretch>
                  <a:fillRect t="-10345"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2346959" y="6118772"/>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i="1">
                              <a:latin typeface="Cambria Math" charset="0"/>
                            </a:rPr>
                            <m:t>(</m:t>
                          </m:r>
                          <m:r>
                            <m:rPr>
                              <m:nor/>
                            </m:rPr>
                            <a:rPr lang="en-US" i="1"/>
                            <m:t>0.69</m:t>
                          </m:r>
                          <m:r>
                            <m:rPr>
                              <m:nor/>
                            </m:rPr>
                            <a:rPr lang="mr-IN"/>
                            <m:t>)</m:t>
                          </m:r>
                          <m:r>
                            <a:rPr lang="en-US" b="1" i="1">
                              <a:latin typeface="Cambria Math" charset="0"/>
                            </a:rPr>
                            <m:t>=</m:t>
                          </m:r>
                          <m:r>
                            <a:rPr lang="en-US" b="1" i="1">
                              <a:latin typeface="Cambria Math" charset="0"/>
                            </a:rPr>
                            <m:t>𝟎</m:t>
                          </m:r>
                          <m:r>
                            <a:rPr lang="en-US" b="1" i="1">
                              <a:latin typeface="Cambria Math" charset="0"/>
                            </a:rPr>
                            <m:t>.</m:t>
                          </m:r>
                          <m:r>
                            <a:rPr lang="en-US" b="1" i="1">
                              <a:latin typeface="Cambria Math" charset="0"/>
                            </a:rPr>
                            <m:t>𝟑𝟕</m:t>
                          </m:r>
                        </m:e>
                      </m:func>
                    </m:oMath>
                  </m:oMathPara>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2346959" y="6118772"/>
                <a:ext cx="6336030" cy="369332"/>
              </a:xfrm>
              <a:prstGeom prst="rect">
                <a:avLst/>
              </a:prstGeom>
              <a:blipFill>
                <a:blip r:embed="rId5"/>
                <a:stretch>
                  <a:fillRect b="-16667"/>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0BFFD167-87A7-5045-ACCF-66F35F33C9B4}"/>
              </a:ext>
            </a:extLst>
          </p:cNvPr>
          <p:cNvGrpSpPr/>
          <p:nvPr/>
        </p:nvGrpSpPr>
        <p:grpSpPr>
          <a:xfrm>
            <a:off x="2346959" y="2947703"/>
            <a:ext cx="7863841" cy="1517800"/>
            <a:chOff x="2346959" y="2947703"/>
            <a:chExt cx="7863841" cy="1517800"/>
          </a:xfrm>
        </p:grpSpPr>
        <p:sp>
          <p:nvSpPr>
            <p:cNvPr id="33" name="Oval 32">
              <a:extLst>
                <a:ext uri="{FF2B5EF4-FFF2-40B4-BE49-F238E27FC236}">
                  <a16:creationId xmlns:a16="http://schemas.microsoft.com/office/drawing/2014/main" id="{9E0CA1EB-65F9-3243-97DD-6C43B7D855A3}"/>
                </a:ext>
              </a:extLst>
            </p:cNvPr>
            <p:cNvSpPr/>
            <p:nvPr/>
          </p:nvSpPr>
          <p:spPr>
            <a:xfrm>
              <a:off x="7347309" y="3523435"/>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1FDA0C8-1006-464D-A31D-C8540CFF66DE}"/>
                </a:ext>
              </a:extLst>
            </p:cNvPr>
            <p:cNvSpPr/>
            <p:nvPr/>
          </p:nvSpPr>
          <p:spPr>
            <a:xfrm>
              <a:off x="9226060" y="3811303"/>
              <a:ext cx="409722" cy="23970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F3CF366-168E-6A4A-8335-D5EE04A9B3F6}"/>
                </a:ext>
              </a:extLst>
            </p:cNvPr>
            <p:cNvSpPr/>
            <p:nvPr/>
          </p:nvSpPr>
          <p:spPr>
            <a:xfrm>
              <a:off x="5161188" y="4111868"/>
              <a:ext cx="594842" cy="190501"/>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BAC56616-1454-9B49-A300-E26E45B7C38B}"/>
                </a:ext>
              </a:extLst>
            </p:cNvPr>
            <p:cNvSpPr/>
            <p:nvPr/>
          </p:nvSpPr>
          <p:spPr>
            <a:xfrm>
              <a:off x="5892707" y="2985803"/>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66696F8A-8FEF-5A4B-841B-EB26725E4073}"/>
                </a:ext>
              </a:extLst>
            </p:cNvPr>
            <p:cNvSpPr/>
            <p:nvPr/>
          </p:nvSpPr>
          <p:spPr>
            <a:xfrm>
              <a:off x="2386963" y="3260969"/>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ounded Rectangle 37">
              <a:extLst>
                <a:ext uri="{FF2B5EF4-FFF2-40B4-BE49-F238E27FC236}">
                  <a16:creationId xmlns:a16="http://schemas.microsoft.com/office/drawing/2014/main" id="{BF7B2329-93E0-E542-BE59-7C00515B8861}"/>
                </a:ext>
              </a:extLst>
            </p:cNvPr>
            <p:cNvSpPr/>
            <p:nvPr/>
          </p:nvSpPr>
          <p:spPr>
            <a:xfrm>
              <a:off x="6008912" y="3248269"/>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98030005-9DBE-B44C-BE4F-E5235991A537}"/>
                </a:ext>
              </a:extLst>
            </p:cNvPr>
            <p:cNvSpPr/>
            <p:nvPr/>
          </p:nvSpPr>
          <p:spPr>
            <a:xfrm>
              <a:off x="2666999" y="3523435"/>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88CCFAE5-EE93-6344-80E1-9AF54E167318}"/>
                </a:ext>
              </a:extLst>
            </p:cNvPr>
            <p:cNvSpPr/>
            <p:nvPr/>
          </p:nvSpPr>
          <p:spPr>
            <a:xfrm>
              <a:off x="4508913" y="3516399"/>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a:extLst>
                <a:ext uri="{FF2B5EF4-FFF2-40B4-BE49-F238E27FC236}">
                  <a16:creationId xmlns:a16="http://schemas.microsoft.com/office/drawing/2014/main" id="{6AAE7BFC-B764-B649-81E7-6C402F09B0BF}"/>
                </a:ext>
              </a:extLst>
            </p:cNvPr>
            <p:cNvSpPr/>
            <p:nvPr/>
          </p:nvSpPr>
          <p:spPr>
            <a:xfrm>
              <a:off x="2801814" y="2967212"/>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ontent Placeholder 2">
              <a:extLst>
                <a:ext uri="{FF2B5EF4-FFF2-40B4-BE49-F238E27FC236}">
                  <a16:creationId xmlns:a16="http://schemas.microsoft.com/office/drawing/2014/main" id="{12CDF9E4-7A09-6D43-ACF7-2EAA236EE18B}"/>
                </a:ext>
              </a:extLst>
            </p:cNvPr>
            <p:cNvSpPr txBox="1">
              <a:spLocks/>
            </p:cNvSpPr>
            <p:nvPr/>
          </p:nvSpPr>
          <p:spPr>
            <a:xfrm>
              <a:off x="2346959" y="2947703"/>
              <a:ext cx="7863841" cy="1517800"/>
            </a:xfrm>
            <a:prstGeom prst="rect">
              <a:avLst/>
            </a:prstGeom>
            <a:ln w="38100">
              <a:solidFill>
                <a:schemeClr val="accent1"/>
              </a:solid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p:txBody>
        </p:sp>
      </p:grpSp>
    </p:spTree>
    <p:extLst>
      <p:ext uri="{BB962C8B-B14F-4D97-AF65-F5344CB8AC3E}">
        <p14:creationId xmlns:p14="http://schemas.microsoft.com/office/powerpoint/2010/main" val="8419935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a:extLst>
              <a:ext uri="{FF2B5EF4-FFF2-40B4-BE49-F238E27FC236}">
                <a16:creationId xmlns:a16="http://schemas.microsoft.com/office/drawing/2014/main" id="{54FA97BB-ED66-CF48-8531-BC71BFC704F1}"/>
              </a:ext>
            </a:extLst>
          </p:cNvPr>
          <p:cNvSpPr/>
          <p:nvPr/>
        </p:nvSpPr>
        <p:spPr>
          <a:xfrm>
            <a:off x="4508913" y="3516399"/>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mc:AlternateContent xmlns:mc="http://schemas.openxmlformats.org/markup-compatibility/2006" xmlns:a14="http://schemas.microsoft.com/office/drawing/2010/main">
        <mc:Choice Requires="a14">
          <p:sp>
            <p:nvSpPr>
              <p:cNvPr id="26" name="Rectangle 25"/>
              <p:cNvSpPr/>
              <p:nvPr/>
            </p:nvSpPr>
            <p:spPr>
              <a:xfrm>
                <a:off x="3150871" y="5288999"/>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3150871" y="5288999"/>
                <a:ext cx="6336030" cy="369332"/>
              </a:xfrm>
              <a:prstGeom prst="rect">
                <a:avLst/>
              </a:prstGeom>
              <a:blipFill>
                <a:blip r:embed="rId3"/>
                <a:stretch>
                  <a:fillRect b="-16667"/>
                </a:stretch>
              </a:blipFill>
            </p:spPr>
            <p:txBody>
              <a:bodyPr/>
              <a:lstStyle/>
              <a:p>
                <a:r>
                  <a:rPr lang="en-US">
                    <a:noFill/>
                  </a:rPr>
                  <a:t> </a:t>
                </a:r>
              </a:p>
            </p:txBody>
          </p:sp>
        </mc:Fallback>
      </mc:AlternateContent>
      <p:sp>
        <p:nvSpPr>
          <p:cNvPr id="28" name="Rectangle 27"/>
          <p:cNvSpPr/>
          <p:nvPr/>
        </p:nvSpPr>
        <p:spPr>
          <a:xfrm>
            <a:off x="3582395" y="4715095"/>
            <a:ext cx="6210354" cy="369332"/>
          </a:xfrm>
          <a:prstGeom prst="rect">
            <a:avLst/>
          </a:prstGeom>
        </p:spPr>
        <p:txBody>
          <a:bodyPr wrap="none">
            <a:spAutoFit/>
          </a:bodyPr>
          <a:lstStyle/>
          <a:p>
            <a:r>
              <a:rPr lang="nb-NO" dirty="0"/>
              <a:t>P(sentiment=1|It’s </a:t>
            </a:r>
            <a:r>
              <a:rPr lang="nb-NO" dirty="0" err="1"/>
              <a:t>hokey</a:t>
            </a:r>
            <a:r>
              <a:rPr lang="nb-NO" dirty="0"/>
              <a:t>...) = 0.69.      </a:t>
            </a:r>
            <a:r>
              <a:rPr lang="nb-NO" dirty="0" err="1"/>
              <a:t>Let’s</a:t>
            </a:r>
            <a:r>
              <a:rPr lang="nb-NO" dirty="0"/>
              <a:t> </a:t>
            </a:r>
            <a:r>
              <a:rPr lang="nb-NO" b="1" dirty="0" err="1"/>
              <a:t>pretend</a:t>
            </a:r>
            <a:r>
              <a:rPr lang="nb-NO" dirty="0"/>
              <a:t> y=0.</a:t>
            </a:r>
          </a:p>
        </p:txBody>
      </p:sp>
      <mc:AlternateContent xmlns:mc="http://schemas.openxmlformats.org/markup-compatibility/2006" xmlns:a14="http://schemas.microsoft.com/office/drawing/2010/main">
        <mc:Choice Requires="a14">
          <p:sp>
            <p:nvSpPr>
              <p:cNvPr id="30" name="Rectangle 29"/>
              <p:cNvSpPr/>
              <p:nvPr/>
            </p:nvSpPr>
            <p:spPr>
              <a:xfrm>
                <a:off x="4331524" y="5751864"/>
                <a:ext cx="6336030" cy="369332"/>
              </a:xfrm>
              <a:prstGeom prst="rect">
                <a:avLst/>
              </a:prstGeom>
            </p:spPr>
            <p:txBody>
              <a:bodyPr wrap="square">
                <a:spAutoFit/>
              </a:bodyPr>
              <a:lstStyle/>
              <a:p>
                <a14:m>
                  <m:oMath xmlns:m="http://schemas.openxmlformats.org/officeDocument/2006/math">
                    <m:r>
                      <a:rPr lang="en-US" i="1">
                        <a:latin typeface="Cambria Math" panose="02040503050406030204" pitchFamily="18" charset="0"/>
                      </a:rPr>
                      <m:t>=</m:t>
                    </m:r>
                    <m:r>
                      <a:rPr lang="en-US" i="1">
                        <a:latin typeface="Cambria Math" charset="0"/>
                      </a:rPr>
                      <m:t>                                                 </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r>
                          <a:rPr lang="en-US">
                            <a:latin typeface="Cambria Math" charset="0"/>
                          </a:rPr>
                          <m:t>(1−</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m:rPr>
                            <m:nor/>
                          </m:rPr>
                          <a:rPr lang="en-US"/>
                          <m:t>)</m:t>
                        </m:r>
                        <m:r>
                          <a:rPr lang="mr-IN" i="1">
                            <a:latin typeface="Cambria Math" panose="02040503050406030204" pitchFamily="18" charset="0"/>
                          </a:rPr>
                          <m:t> </m:t>
                        </m:r>
                      </m:e>
                    </m:func>
                  </m:oMath>
                </a14:m>
                <a:r>
                  <a:rPr lang="en-US" dirty="0"/>
                  <a:t>]</a:t>
                </a:r>
              </a:p>
            </p:txBody>
          </p:sp>
        </mc:Choice>
        <mc:Fallback xmlns="">
          <p:sp>
            <p:nvSpPr>
              <p:cNvPr id="30" name="Rectangle 29"/>
              <p:cNvSpPr>
                <a:spLocks noRot="1" noChangeAspect="1" noMove="1" noResize="1" noEditPoints="1" noAdjustHandles="1" noChangeArrowheads="1" noChangeShapeType="1" noTextEdit="1"/>
              </p:cNvSpPr>
              <p:nvPr/>
            </p:nvSpPr>
            <p:spPr>
              <a:xfrm>
                <a:off x="4331524" y="5751864"/>
                <a:ext cx="6336030" cy="369332"/>
              </a:xfrm>
              <a:prstGeom prst="rect">
                <a:avLst/>
              </a:prstGeom>
              <a:blipFill>
                <a:blip r:embed="rId4"/>
                <a:stretch>
                  <a:fillRect t="-10345"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3657600" y="6072001"/>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r>
                        <a:rPr lang="en-US" i="1">
                          <a:latin typeface="Cambria Math" charset="0"/>
                        </a:rPr>
                        <m:t>                                                     </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i="1">
                              <a:latin typeface="Cambria Math" charset="0"/>
                            </a:rPr>
                            <m:t>(</m:t>
                          </m:r>
                          <m:r>
                            <m:rPr>
                              <m:nor/>
                            </m:rPr>
                            <a:rPr lang="en-US" i="1"/>
                            <m:t>0.31</m:t>
                          </m:r>
                          <m:r>
                            <m:rPr>
                              <m:nor/>
                            </m:rPr>
                            <a:rPr lang="mr-IN"/>
                            <m:t>)</m:t>
                          </m:r>
                          <m:r>
                            <a:rPr lang="en-US" b="1" i="1">
                              <a:latin typeface="Cambria Math" charset="0"/>
                            </a:rPr>
                            <m:t>=</m:t>
                          </m:r>
                          <m:r>
                            <a:rPr lang="en-US" b="1" i="1">
                              <a:latin typeface="Cambria Math" charset="0"/>
                            </a:rPr>
                            <m:t>𝟏</m:t>
                          </m:r>
                          <m:r>
                            <a:rPr lang="en-US" b="1" i="1">
                              <a:latin typeface="Cambria Math" charset="0"/>
                            </a:rPr>
                            <m:t>.</m:t>
                          </m:r>
                          <m:r>
                            <a:rPr lang="en-US" b="1" i="1">
                              <a:latin typeface="Cambria Math" charset="0"/>
                            </a:rPr>
                            <m:t>𝟏𝟕</m:t>
                          </m:r>
                        </m:e>
                      </m:func>
                    </m:oMath>
                  </m:oMathPara>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3657600" y="6072001"/>
                <a:ext cx="6336030" cy="369332"/>
              </a:xfrm>
              <a:prstGeom prst="rect">
                <a:avLst/>
              </a:prstGeom>
              <a:blipFill>
                <a:blip r:embed="rId5"/>
                <a:stretch>
                  <a:fillRect b="-16667"/>
                </a:stretch>
              </a:blipFill>
            </p:spPr>
            <p:txBody>
              <a:bodyPr/>
              <a:lstStyle/>
              <a:p>
                <a:r>
                  <a:rPr lang="en-US">
                    <a:noFill/>
                  </a:rPr>
                  <a:t> </a:t>
                </a:r>
              </a:p>
            </p:txBody>
          </p:sp>
        </mc:Fallback>
      </mc:AlternateContent>
      <p:sp>
        <p:nvSpPr>
          <p:cNvPr id="32" name="TextBox 31"/>
          <p:cNvSpPr txBox="1"/>
          <p:nvPr/>
        </p:nvSpPr>
        <p:spPr>
          <a:xfrm>
            <a:off x="6733311" y="6238426"/>
            <a:ext cx="184731" cy="369332"/>
          </a:xfrm>
          <a:prstGeom prst="rect">
            <a:avLst/>
          </a:prstGeom>
          <a:noFill/>
        </p:spPr>
        <p:txBody>
          <a:bodyPr wrap="none" rtlCol="0">
            <a:spAutoFit/>
          </a:bodyPr>
          <a:lstStyle/>
          <a:p>
            <a:endParaRPr lang="en-US" dirty="0"/>
          </a:p>
        </p:txBody>
      </p:sp>
      <p:grpSp>
        <p:nvGrpSpPr>
          <p:cNvPr id="20" name="Group 19">
            <a:extLst>
              <a:ext uri="{FF2B5EF4-FFF2-40B4-BE49-F238E27FC236}">
                <a16:creationId xmlns:a16="http://schemas.microsoft.com/office/drawing/2014/main" id="{C5AFF469-8154-C045-A432-DAAD2B7F4FEF}"/>
              </a:ext>
            </a:extLst>
          </p:cNvPr>
          <p:cNvGrpSpPr/>
          <p:nvPr/>
        </p:nvGrpSpPr>
        <p:grpSpPr>
          <a:xfrm>
            <a:off x="2346959" y="2947703"/>
            <a:ext cx="7863841" cy="1517800"/>
            <a:chOff x="2346959" y="2947703"/>
            <a:chExt cx="7863841" cy="1517800"/>
          </a:xfrm>
        </p:grpSpPr>
        <p:sp>
          <p:nvSpPr>
            <p:cNvPr id="21" name="Oval 20">
              <a:extLst>
                <a:ext uri="{FF2B5EF4-FFF2-40B4-BE49-F238E27FC236}">
                  <a16:creationId xmlns:a16="http://schemas.microsoft.com/office/drawing/2014/main" id="{8AECE06E-C9A3-BE4F-8965-EFA4A9AF8A63}"/>
                </a:ext>
              </a:extLst>
            </p:cNvPr>
            <p:cNvSpPr/>
            <p:nvPr/>
          </p:nvSpPr>
          <p:spPr>
            <a:xfrm>
              <a:off x="7347309" y="3523435"/>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CC84AF5-DA88-C54D-9B11-56B440B160E1}"/>
                </a:ext>
              </a:extLst>
            </p:cNvPr>
            <p:cNvSpPr/>
            <p:nvPr/>
          </p:nvSpPr>
          <p:spPr>
            <a:xfrm>
              <a:off x="9226060" y="3811303"/>
              <a:ext cx="409722" cy="23970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4130608-6CAD-FC45-9721-87A99E653E72}"/>
                </a:ext>
              </a:extLst>
            </p:cNvPr>
            <p:cNvSpPr/>
            <p:nvPr/>
          </p:nvSpPr>
          <p:spPr>
            <a:xfrm>
              <a:off x="5161188" y="4111868"/>
              <a:ext cx="594842" cy="190501"/>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2E73887-CE9C-5A45-A358-EF55E37908C4}"/>
                </a:ext>
              </a:extLst>
            </p:cNvPr>
            <p:cNvSpPr/>
            <p:nvPr/>
          </p:nvSpPr>
          <p:spPr>
            <a:xfrm>
              <a:off x="5892707" y="2985803"/>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DD5761A6-A7B0-0E45-B784-97B84F4A2C10}"/>
                </a:ext>
              </a:extLst>
            </p:cNvPr>
            <p:cNvSpPr/>
            <p:nvPr/>
          </p:nvSpPr>
          <p:spPr>
            <a:xfrm>
              <a:off x="2386963" y="3260969"/>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a:extLst>
                <a:ext uri="{FF2B5EF4-FFF2-40B4-BE49-F238E27FC236}">
                  <a16:creationId xmlns:a16="http://schemas.microsoft.com/office/drawing/2014/main" id="{64898307-5C34-2647-91F9-F1EF857266EC}"/>
                </a:ext>
              </a:extLst>
            </p:cNvPr>
            <p:cNvSpPr/>
            <p:nvPr/>
          </p:nvSpPr>
          <p:spPr>
            <a:xfrm>
              <a:off x="6008912" y="3248269"/>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EB75E65B-BB65-F349-BB25-6BAF48258142}"/>
                </a:ext>
              </a:extLst>
            </p:cNvPr>
            <p:cNvSpPr/>
            <p:nvPr/>
          </p:nvSpPr>
          <p:spPr>
            <a:xfrm>
              <a:off x="2666999" y="3523435"/>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AFAFB660-55A4-C146-8F5B-03DAD0C4B5C2}"/>
                </a:ext>
              </a:extLst>
            </p:cNvPr>
            <p:cNvSpPr/>
            <p:nvPr/>
          </p:nvSpPr>
          <p:spPr>
            <a:xfrm>
              <a:off x="2801814" y="2967212"/>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ontent Placeholder 2">
              <a:extLst>
                <a:ext uri="{FF2B5EF4-FFF2-40B4-BE49-F238E27FC236}">
                  <a16:creationId xmlns:a16="http://schemas.microsoft.com/office/drawing/2014/main" id="{E5EFB708-432B-7244-A2B8-B505B4C4BC34}"/>
                </a:ext>
              </a:extLst>
            </p:cNvPr>
            <p:cNvSpPr txBox="1">
              <a:spLocks/>
            </p:cNvSpPr>
            <p:nvPr/>
          </p:nvSpPr>
          <p:spPr>
            <a:xfrm>
              <a:off x="2346959" y="2947703"/>
              <a:ext cx="7863841" cy="1517800"/>
            </a:xfrm>
            <a:prstGeom prst="rect">
              <a:avLst/>
            </a:prstGeom>
            <a:ln w="38100">
              <a:solidFill>
                <a:schemeClr val="accent1"/>
              </a:solid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p:txBody>
        </p:sp>
      </p:grpSp>
    </p:spTree>
    <p:extLst>
      <p:ext uri="{BB962C8B-B14F-4D97-AF65-F5344CB8AC3E}">
        <p14:creationId xmlns:p14="http://schemas.microsoft.com/office/powerpoint/2010/main" val="17217216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11388936-0892-1844-99C8-FDC2696CF45F}"/>
              </a:ext>
            </a:extLst>
          </p:cNvPr>
          <p:cNvSpPr/>
          <p:nvPr/>
        </p:nvSpPr>
        <p:spPr>
          <a:xfrm>
            <a:off x="4508913" y="3523274"/>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mc:AlternateContent xmlns:mc="http://schemas.openxmlformats.org/markup-compatibility/2006" xmlns:a14="http://schemas.microsoft.com/office/drawing/2010/main">
        <mc:Choice Requires="a14">
          <p:sp>
            <p:nvSpPr>
              <p:cNvPr id="31" name="Rectangle 30"/>
              <p:cNvSpPr/>
              <p:nvPr/>
            </p:nvSpPr>
            <p:spPr>
              <a:xfrm>
                <a:off x="7499985" y="5938762"/>
                <a:ext cx="6336030" cy="369332"/>
              </a:xfrm>
              <a:prstGeom prst="rect">
                <a:avLst/>
              </a:prstGeom>
            </p:spPr>
            <p:txBody>
              <a:bodyPr wrap="square">
                <a:spAutoFit/>
              </a:bodyPr>
              <a:lstStyle/>
              <a:p>
                <a:r>
                  <a:rPr lang="en-US" dirty="0"/>
                  <a:t> </a:t>
                </a:r>
                <a14:m>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i="1">
                            <a:latin typeface="Cambria Math" charset="0"/>
                          </a:rPr>
                          <m:t>(</m:t>
                        </m:r>
                        <m:r>
                          <m:rPr>
                            <m:nor/>
                          </m:rPr>
                          <a:rPr lang="en-US" i="1"/>
                          <m:t>0.31</m:t>
                        </m:r>
                        <m:r>
                          <m:rPr>
                            <m:nor/>
                          </m:rPr>
                          <a:rPr lang="mr-IN"/>
                          <m:t>)</m:t>
                        </m:r>
                        <m:r>
                          <a:rPr lang="en-US" b="1" i="1">
                            <a:latin typeface="Cambria Math" charset="0"/>
                          </a:rPr>
                          <m:t>=</m:t>
                        </m:r>
                        <m:r>
                          <a:rPr lang="en-US" b="1" i="1">
                            <a:latin typeface="Cambria Math" charset="0"/>
                          </a:rPr>
                          <m:t>𝟏</m:t>
                        </m:r>
                        <m:r>
                          <a:rPr lang="en-US" b="1" i="1">
                            <a:latin typeface="Cambria Math" charset="0"/>
                          </a:rPr>
                          <m:t>.</m:t>
                        </m:r>
                        <m:r>
                          <a:rPr lang="en-US" b="1" i="1">
                            <a:latin typeface="Cambria Math" charset="0"/>
                          </a:rPr>
                          <m:t>𝟏𝟕</m:t>
                        </m:r>
                      </m:e>
                    </m:func>
                  </m:oMath>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7499985" y="5938762"/>
                <a:ext cx="6336030" cy="369332"/>
              </a:xfrm>
              <a:prstGeom prst="rect">
                <a:avLst/>
              </a:prstGeom>
              <a:blipFill>
                <a:blip r:embed="rId3"/>
                <a:stretch>
                  <a:fillRect b="-16667"/>
                </a:stretch>
              </a:blipFill>
            </p:spPr>
            <p:txBody>
              <a:bodyPr/>
              <a:lstStyle/>
              <a:p>
                <a:r>
                  <a:rPr lang="en-US">
                    <a:noFill/>
                  </a:rPr>
                  <a:t> </a:t>
                </a:r>
              </a:p>
            </p:txBody>
          </p:sp>
        </mc:Fallback>
      </mc:AlternateContent>
      <p:sp>
        <p:nvSpPr>
          <p:cNvPr id="32" name="TextBox 31"/>
          <p:cNvSpPr txBox="1"/>
          <p:nvPr/>
        </p:nvSpPr>
        <p:spPr>
          <a:xfrm>
            <a:off x="6733311" y="6238426"/>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4" name="Rectangle 13"/>
              <p:cNvSpPr/>
              <p:nvPr/>
            </p:nvSpPr>
            <p:spPr>
              <a:xfrm>
                <a:off x="3279065" y="5938762"/>
                <a:ext cx="244490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i="1">
                              <a:latin typeface="Cambria Math" charset="0"/>
                            </a:rPr>
                            <m:t>(</m:t>
                          </m:r>
                          <m:r>
                            <m:rPr>
                              <m:nor/>
                            </m:rPr>
                            <a:rPr lang="en-US" i="1"/>
                            <m:t>0.69</m:t>
                          </m:r>
                          <m:r>
                            <m:rPr>
                              <m:nor/>
                            </m:rPr>
                            <a:rPr lang="mr-IN"/>
                            <m:t>)</m:t>
                          </m:r>
                          <m:r>
                            <a:rPr lang="en-US" b="1" i="1">
                              <a:latin typeface="Cambria Math" charset="0"/>
                            </a:rPr>
                            <m:t>=</m:t>
                          </m:r>
                          <m:r>
                            <a:rPr lang="en-US" b="1" i="1">
                              <a:latin typeface="Cambria Math" charset="0"/>
                            </a:rPr>
                            <m:t>𝟎</m:t>
                          </m:r>
                          <m:r>
                            <a:rPr lang="en-US" b="1" i="1">
                              <a:latin typeface="Cambria Math" charset="0"/>
                            </a:rPr>
                            <m:t>.</m:t>
                          </m:r>
                          <m:r>
                            <a:rPr lang="en-US" b="1" i="1">
                              <a:latin typeface="Cambria Math" charset="0"/>
                            </a:rPr>
                            <m:t>𝟑𝟕</m:t>
                          </m:r>
                        </m:e>
                      </m:func>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3279065" y="5938762"/>
                <a:ext cx="2444900" cy="369332"/>
              </a:xfrm>
              <a:prstGeom prst="rect">
                <a:avLst/>
              </a:prstGeom>
              <a:blipFill>
                <a:blip r:embed="rId4"/>
                <a:stretch>
                  <a:fillRect b="-16667"/>
                </a:stretch>
              </a:blipFill>
            </p:spPr>
            <p:txBody>
              <a:bodyPr/>
              <a:lstStyle/>
              <a:p>
                <a:r>
                  <a:rPr lang="en-US">
                    <a:noFill/>
                  </a:rPr>
                  <a:t> </a:t>
                </a:r>
              </a:p>
            </p:txBody>
          </p:sp>
        </mc:Fallback>
      </mc:AlternateContent>
      <p:sp>
        <p:nvSpPr>
          <p:cNvPr id="16" name="TextBox 15"/>
          <p:cNvSpPr txBox="1"/>
          <p:nvPr/>
        </p:nvSpPr>
        <p:spPr>
          <a:xfrm>
            <a:off x="3123976" y="4961955"/>
            <a:ext cx="2983230" cy="923330"/>
          </a:xfrm>
          <a:prstGeom prst="rect">
            <a:avLst/>
          </a:prstGeom>
          <a:noFill/>
        </p:spPr>
        <p:txBody>
          <a:bodyPr wrap="square" rtlCol="0">
            <a:spAutoFit/>
          </a:bodyPr>
          <a:lstStyle/>
          <a:p>
            <a:r>
              <a:rPr lang="en-US" dirty="0"/>
              <a:t>If our prediction is </a:t>
            </a:r>
            <a:r>
              <a:rPr lang="en-US" b="1" dirty="0"/>
              <a:t>correct</a:t>
            </a:r>
            <a:r>
              <a:rPr lang="en-US" dirty="0"/>
              <a:t>, then our CE loss is </a:t>
            </a:r>
            <a:r>
              <a:rPr lang="en-US" b="1" dirty="0"/>
              <a:t>lower</a:t>
            </a:r>
          </a:p>
        </p:txBody>
      </p:sp>
      <p:sp>
        <p:nvSpPr>
          <p:cNvPr id="22" name="TextBox 21"/>
          <p:cNvSpPr txBox="1"/>
          <p:nvPr/>
        </p:nvSpPr>
        <p:spPr>
          <a:xfrm>
            <a:off x="7307692" y="4961954"/>
            <a:ext cx="2983230" cy="923330"/>
          </a:xfrm>
          <a:prstGeom prst="rect">
            <a:avLst/>
          </a:prstGeom>
          <a:noFill/>
        </p:spPr>
        <p:txBody>
          <a:bodyPr wrap="square" rtlCol="0">
            <a:spAutoFit/>
          </a:bodyPr>
          <a:lstStyle/>
          <a:p>
            <a:r>
              <a:rPr lang="en-US" dirty="0"/>
              <a:t>If our prediction is </a:t>
            </a:r>
            <a:r>
              <a:rPr lang="en-US" b="1" dirty="0"/>
              <a:t>incorrect</a:t>
            </a:r>
            <a:r>
              <a:rPr lang="en-US" dirty="0"/>
              <a:t>, then our CE loss is </a:t>
            </a:r>
            <a:r>
              <a:rPr lang="en-US" b="1" dirty="0"/>
              <a:t>higher</a:t>
            </a:r>
          </a:p>
        </p:txBody>
      </p:sp>
      <p:grpSp>
        <p:nvGrpSpPr>
          <p:cNvPr id="20" name="Group 19">
            <a:extLst>
              <a:ext uri="{FF2B5EF4-FFF2-40B4-BE49-F238E27FC236}">
                <a16:creationId xmlns:a16="http://schemas.microsoft.com/office/drawing/2014/main" id="{8197E820-9671-7647-882A-DEA7AE7C2DC6}"/>
              </a:ext>
            </a:extLst>
          </p:cNvPr>
          <p:cNvGrpSpPr/>
          <p:nvPr/>
        </p:nvGrpSpPr>
        <p:grpSpPr>
          <a:xfrm>
            <a:off x="2346959" y="2947703"/>
            <a:ext cx="7863841" cy="1517800"/>
            <a:chOff x="2346959" y="2947703"/>
            <a:chExt cx="7863841" cy="1517800"/>
          </a:xfrm>
        </p:grpSpPr>
        <p:sp>
          <p:nvSpPr>
            <p:cNvPr id="21" name="Oval 20">
              <a:extLst>
                <a:ext uri="{FF2B5EF4-FFF2-40B4-BE49-F238E27FC236}">
                  <a16:creationId xmlns:a16="http://schemas.microsoft.com/office/drawing/2014/main" id="{30463716-8A43-4A48-BD7A-46A1B4D06A60}"/>
                </a:ext>
              </a:extLst>
            </p:cNvPr>
            <p:cNvSpPr/>
            <p:nvPr/>
          </p:nvSpPr>
          <p:spPr>
            <a:xfrm>
              <a:off x="7347309" y="3523435"/>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6EFC49F-2280-054D-A26A-811ED55D5444}"/>
                </a:ext>
              </a:extLst>
            </p:cNvPr>
            <p:cNvSpPr/>
            <p:nvPr/>
          </p:nvSpPr>
          <p:spPr>
            <a:xfrm>
              <a:off x="9226060" y="3811303"/>
              <a:ext cx="409722" cy="23970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77A6426-7BF8-3449-AC00-0DE2F9EFDD6D}"/>
                </a:ext>
              </a:extLst>
            </p:cNvPr>
            <p:cNvSpPr/>
            <p:nvPr/>
          </p:nvSpPr>
          <p:spPr>
            <a:xfrm>
              <a:off x="5161188" y="4111868"/>
              <a:ext cx="594842" cy="190501"/>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DB32728-AA2F-FD47-8349-8C007C043350}"/>
                </a:ext>
              </a:extLst>
            </p:cNvPr>
            <p:cNvSpPr/>
            <p:nvPr/>
          </p:nvSpPr>
          <p:spPr>
            <a:xfrm>
              <a:off x="5892707" y="2985803"/>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632733FB-5264-A243-B8DD-DC2892AAC55F}"/>
                </a:ext>
              </a:extLst>
            </p:cNvPr>
            <p:cNvSpPr/>
            <p:nvPr/>
          </p:nvSpPr>
          <p:spPr>
            <a:xfrm>
              <a:off x="2386963" y="3260969"/>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a:extLst>
                <a:ext uri="{FF2B5EF4-FFF2-40B4-BE49-F238E27FC236}">
                  <a16:creationId xmlns:a16="http://schemas.microsoft.com/office/drawing/2014/main" id="{AC72BD57-5C12-A249-B9BC-FD3C25504A0C}"/>
                </a:ext>
              </a:extLst>
            </p:cNvPr>
            <p:cNvSpPr/>
            <p:nvPr/>
          </p:nvSpPr>
          <p:spPr>
            <a:xfrm>
              <a:off x="6008912" y="3248269"/>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263B939B-324B-8F46-A681-DDC5F0DFCBF0}"/>
                </a:ext>
              </a:extLst>
            </p:cNvPr>
            <p:cNvSpPr/>
            <p:nvPr/>
          </p:nvSpPr>
          <p:spPr>
            <a:xfrm>
              <a:off x="2666999" y="3523435"/>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D8301C92-DE73-EC4E-A42C-F991AAF6C8BA}"/>
                </a:ext>
              </a:extLst>
            </p:cNvPr>
            <p:cNvSpPr/>
            <p:nvPr/>
          </p:nvSpPr>
          <p:spPr>
            <a:xfrm>
              <a:off x="2801814" y="2967212"/>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
              <a:extLst>
                <a:ext uri="{FF2B5EF4-FFF2-40B4-BE49-F238E27FC236}">
                  <a16:creationId xmlns:a16="http://schemas.microsoft.com/office/drawing/2014/main" id="{C98BF587-1D8A-6541-86A6-916F679E039E}"/>
                </a:ext>
              </a:extLst>
            </p:cNvPr>
            <p:cNvSpPr txBox="1">
              <a:spLocks/>
            </p:cNvSpPr>
            <p:nvPr/>
          </p:nvSpPr>
          <p:spPr>
            <a:xfrm>
              <a:off x="2346959" y="2947703"/>
              <a:ext cx="7863841" cy="1517800"/>
            </a:xfrm>
            <a:prstGeom prst="rect">
              <a:avLst/>
            </a:prstGeom>
            <a:ln w="38100">
              <a:solidFill>
                <a:schemeClr val="accent1"/>
              </a:solid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pSp>
    </p:spTree>
    <p:extLst>
      <p:ext uri="{BB962C8B-B14F-4D97-AF65-F5344CB8AC3E}">
        <p14:creationId xmlns:p14="http://schemas.microsoft.com/office/powerpoint/2010/main" val="3744820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on all training examples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B4EC904-573F-450C-A217-F27108B3FE4D}"/>
                  </a:ext>
                </a:extLst>
              </p:cNvPr>
              <p:cNvSpPr txBox="1"/>
              <p:nvPr/>
            </p:nvSpPr>
            <p:spPr>
              <a:xfrm>
                <a:off x="2590800" y="2095966"/>
                <a:ext cx="5866350" cy="30246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𝑡𝑟𝑎𝑖𝑛𝑖𝑛𝑔</m:t>
                              </m:r>
                              <m:r>
                                <a:rPr lang="en-US" sz="2400" i="1">
                                  <a:latin typeface="Cambria Math" panose="02040503050406030204" pitchFamily="18" charset="0"/>
                                </a:rPr>
                                <m:t> </m:t>
                              </m:r>
                              <m:r>
                                <a:rPr lang="en-US" sz="2400" i="1">
                                  <a:latin typeface="Cambria Math" panose="02040503050406030204" pitchFamily="18" charset="0"/>
                                </a:rPr>
                                <m:t>𝑙𝑎𝑏𝑒𝑙𝑠</m:t>
                              </m:r>
                            </m:e>
                          </m:d>
                          <m:r>
                            <m:rPr>
                              <m:aln/>
                            </m:rPr>
                            <a:rPr lang="en-US" sz="2400" i="1">
                              <a:latin typeface="Cambria Math" panose="02040503050406030204" pitchFamily="18" charset="0"/>
                            </a:rPr>
                            <m:t>=</m:t>
                          </m:r>
                          <m:r>
                            <m:rPr>
                              <m:sty m:val="p"/>
                            </m:rPr>
                            <a:rPr lang="en-US" sz="2400">
                              <a:latin typeface="Cambria Math" panose="02040503050406030204" pitchFamily="18" charset="0"/>
                            </a:rPr>
                            <m:t>log</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r>
                                <a:rPr lang="en-US" sz="2400" i="1">
                                  <a:latin typeface="Cambria Math" panose="02040503050406030204" pitchFamily="18" charset="0"/>
                                </a:rPr>
                                <m:t>𝑝</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e>
                      </m:func>
                    </m:oMath>
                  </m:oMathPara>
                </a14:m>
                <a:endParaRPr lang="en-US" sz="2400" dirty="0"/>
              </a:p>
              <a:p>
                <a:pPr/>
                <a14:m>
                  <m:oMathPara xmlns:m="http://schemas.openxmlformats.org/officeDocument/2006/math">
                    <m:oMathParaPr>
                      <m:jc m:val="centerGroup"/>
                    </m:oMathParaPr>
                    <m:oMath xmlns:m="http://schemas.openxmlformats.org/officeDocument/2006/math">
                      <m:r>
                        <m:rPr>
                          <m:aln/>
                        </m:rP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r>
                            <m:rPr>
                              <m:sty m:val="p"/>
                            </m:rPr>
                            <a:rPr lang="en-US" sz="2400">
                              <a:latin typeface="Cambria Math" panose="02040503050406030204" pitchFamily="18" charset="0"/>
                            </a:rPr>
                            <m:t>log</m:t>
                          </m:r>
                          <m:r>
                            <a:rPr lang="en-US" sz="2400" i="1">
                              <a:latin typeface="Cambria Math" panose="02040503050406030204" pitchFamily="18" charset="0"/>
                            </a:rPr>
                            <m:t>𝑝</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oMath>
                  </m:oMathPara>
                </a14:m>
                <a:endParaRPr lang="en-US" sz="2400" dirty="0"/>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m:t>
                      </m:r>
                      <m:r>
                        <m:rPr>
                          <m:aln/>
                        </m:rP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L</m:t>
                              </m:r>
                            </m:e>
                            <m:sub>
                              <m:r>
                                <m:rPr>
                                  <m:sty m:val="p"/>
                                </m:rPr>
                                <a:rPr lang="en-US" sz="2400">
                                  <a:latin typeface="Cambria Math" panose="02040503050406030204" pitchFamily="18" charset="0"/>
                                </a:rPr>
                                <m:t>CE</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oMath>
                  </m:oMathPara>
                </a14:m>
                <a:endParaRPr lang="en-US" sz="2400" dirty="0"/>
              </a:p>
            </p:txBody>
          </p:sp>
        </mc:Choice>
        <mc:Fallback xmlns="">
          <p:sp>
            <p:nvSpPr>
              <p:cNvPr id="3" name="TextBox 2">
                <a:extLst>
                  <a:ext uri="{FF2B5EF4-FFF2-40B4-BE49-F238E27FC236}">
                    <a16:creationId xmlns:a16="http://schemas.microsoft.com/office/drawing/2014/main" id="{4B4EC904-573F-450C-A217-F27108B3FE4D}"/>
                  </a:ext>
                </a:extLst>
              </p:cNvPr>
              <p:cNvSpPr txBox="1">
                <a:spLocks noRot="1" noChangeAspect="1" noMove="1" noResize="1" noEditPoints="1" noAdjustHandles="1" noChangeArrowheads="1" noChangeShapeType="1" noTextEdit="1"/>
              </p:cNvSpPr>
              <p:nvPr/>
            </p:nvSpPr>
            <p:spPr>
              <a:xfrm>
                <a:off x="2590800" y="2095966"/>
                <a:ext cx="5866350" cy="3024674"/>
              </a:xfrm>
              <a:prstGeom prst="rect">
                <a:avLst/>
              </a:prstGeom>
              <a:blipFill>
                <a:blip r:embed="rId3"/>
                <a:stretch>
                  <a:fillRect l="-1515" t="-41004" r="-1299" b="-60251"/>
                </a:stretch>
              </a:blipFill>
            </p:spPr>
            <p:txBody>
              <a:bodyPr/>
              <a:lstStyle/>
              <a:p>
                <a:r>
                  <a:rPr lang="en-US">
                    <a:noFill/>
                  </a:rPr>
                  <a:t> </a:t>
                </a:r>
              </a:p>
            </p:txBody>
          </p:sp>
        </mc:Fallback>
      </mc:AlternateContent>
    </p:spTree>
    <p:extLst>
      <p:ext uri="{BB962C8B-B14F-4D97-AF65-F5344CB8AC3E}">
        <p14:creationId xmlns:p14="http://schemas.microsoft.com/office/powerpoint/2010/main" val="3957906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good parameters </a:t>
            </a:r>
          </a:p>
        </p:txBody>
      </p:sp>
      <p:sp>
        <p:nvSpPr>
          <p:cNvPr id="3" name="Content Placeholder 2"/>
          <p:cNvSpPr>
            <a:spLocks noGrp="1"/>
          </p:cNvSpPr>
          <p:nvPr>
            <p:ph idx="1"/>
          </p:nvPr>
        </p:nvSpPr>
        <p:spPr/>
        <p:txBody>
          <a:bodyPr/>
          <a:lstStyle/>
          <a:p>
            <a:r>
              <a:rPr lang="en-US" dirty="0"/>
              <a:t>We use gradient descent to find good settings for our weights and bias by minimizing the loss function. </a:t>
            </a:r>
          </a:p>
          <a:p>
            <a:endParaRPr lang="en-US" dirty="0"/>
          </a:p>
          <a:p>
            <a:endParaRPr lang="en-US" dirty="0"/>
          </a:p>
          <a:p>
            <a:endParaRPr lang="en-US" dirty="0"/>
          </a:p>
          <a:p>
            <a:endParaRPr lang="en-US" dirty="0"/>
          </a:p>
          <a:p>
            <a:r>
              <a:rPr lang="en-US" b="1" dirty="0"/>
              <a:t>Gradient descent </a:t>
            </a:r>
            <a:r>
              <a:rPr lang="en-US" dirty="0"/>
              <a:t>is a method that finds a minimum of a function by figuring out in which direction (in the space of the parameters </a:t>
            </a:r>
            <a:r>
              <a:rPr lang="en-US" dirty="0" err="1"/>
              <a:t>θ</a:t>
            </a:r>
            <a:r>
              <a:rPr lang="en-US" dirty="0"/>
              <a:t>) the function’s slope is rising the most steeply, and moving in the opposite direction. </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FD3E2EA-E91F-4483-A264-3CCF47100F04}"/>
                  </a:ext>
                </a:extLst>
              </p:cNvPr>
              <p:cNvSpPr txBox="1"/>
              <p:nvPr/>
            </p:nvSpPr>
            <p:spPr>
              <a:xfrm>
                <a:off x="3276601" y="2244954"/>
                <a:ext cx="4507901"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𝜃</m:t>
                          </m:r>
                        </m:e>
                      </m:acc>
                      <m:r>
                        <a:rPr lang="en-US" sz="2400" i="1">
                          <a:latin typeface="Cambria Math" panose="02040503050406030204" pitchFamily="18" charset="0"/>
                        </a:rPr>
                        <m:t>=</m:t>
                      </m:r>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argmin</m:t>
                              </m:r>
                            </m:e>
                            <m:lim>
                              <m:r>
                                <a:rPr lang="en-US" sz="2400" i="1">
                                  <a:latin typeface="Cambria Math" panose="02040503050406030204" pitchFamily="18" charset="0"/>
                                </a:rPr>
                                <m:t>𝜃</m:t>
                              </m:r>
                            </m:lim>
                          </m:limLow>
                        </m:fName>
                        <m:e>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𝑚</m:t>
                              </m:r>
                            </m:den>
                          </m:f>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𝐶𝐸</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r>
                                <a:rPr lang="en-US" sz="2400" i="1">
                                  <a:latin typeface="Cambria Math" panose="02040503050406030204" pitchFamily="18" charset="0"/>
                                </a:rPr>
                                <m:t>𝜃</m:t>
                              </m:r>
                              <m:r>
                                <a:rPr lang="en-US" sz="2400" i="1">
                                  <a:latin typeface="Cambria Math" panose="02040503050406030204" pitchFamily="18" charset="0"/>
                                </a:rPr>
                                <m:t>)</m:t>
                              </m:r>
                            </m:e>
                          </m:nary>
                        </m:e>
                      </m:func>
                    </m:oMath>
                  </m:oMathPara>
                </a14:m>
                <a:endParaRPr lang="en-US" sz="2400" dirty="0"/>
              </a:p>
            </p:txBody>
          </p:sp>
        </mc:Choice>
        <mc:Fallback xmlns="">
          <p:sp>
            <p:nvSpPr>
              <p:cNvPr id="5" name="TextBox 4">
                <a:extLst>
                  <a:ext uri="{FF2B5EF4-FFF2-40B4-BE49-F238E27FC236}">
                    <a16:creationId xmlns:a16="http://schemas.microsoft.com/office/drawing/2014/main" id="{5FD3E2EA-E91F-4483-A264-3CCF47100F04}"/>
                  </a:ext>
                </a:extLst>
              </p:cNvPr>
              <p:cNvSpPr txBox="1">
                <a:spLocks noRot="1" noChangeAspect="1" noMove="1" noResize="1" noEditPoints="1" noAdjustHandles="1" noChangeArrowheads="1" noChangeShapeType="1" noTextEdit="1"/>
              </p:cNvSpPr>
              <p:nvPr/>
            </p:nvSpPr>
            <p:spPr>
              <a:xfrm>
                <a:off x="3276601" y="2244954"/>
                <a:ext cx="4507901" cy="1008225"/>
              </a:xfrm>
              <a:prstGeom prst="rect">
                <a:avLst/>
              </a:prstGeom>
              <a:blipFill>
                <a:blip r:embed="rId3"/>
                <a:stretch>
                  <a:fillRect l="-1127" t="-119753" r="-1972" b="-180247"/>
                </a:stretch>
              </a:blipFill>
            </p:spPr>
            <p:txBody>
              <a:bodyPr/>
              <a:lstStyle/>
              <a:p>
                <a:r>
                  <a:rPr lang="en-US">
                    <a:noFill/>
                  </a:rPr>
                  <a:t> </a:t>
                </a:r>
              </a:p>
            </p:txBody>
          </p:sp>
        </mc:Fallback>
      </mc:AlternateContent>
    </p:spTree>
    <p:extLst>
      <p:ext uri="{BB962C8B-B14F-4D97-AF65-F5344CB8AC3E}">
        <p14:creationId xmlns:p14="http://schemas.microsoft.com/office/powerpoint/2010/main" val="71340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Classifier components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400" dirty="0">
                    <a:latin typeface="+mj-lt"/>
                  </a:rPr>
                  <a:t>Machine learning classifiers require a training corpus of </a:t>
                </a:r>
                <a:r>
                  <a:rPr lang="en-US" sz="2400" i="1" dirty="0">
                    <a:latin typeface="+mj-lt"/>
                  </a:rPr>
                  <a:t>M </a:t>
                </a:r>
                <a:r>
                  <a:rPr lang="en-US" sz="2400" dirty="0">
                    <a:latin typeface="+mj-lt"/>
                  </a:rPr>
                  <a:t>observations input/output pairs (</a:t>
                </a:r>
                <a:r>
                  <a:rPr lang="en-US" sz="2400" i="1" dirty="0">
                    <a:latin typeface="+mj-lt"/>
                  </a:rPr>
                  <a:t>x</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a:t>
                </a:r>
                <a:r>
                  <a:rPr lang="en-US" sz="2400" i="1" dirty="0">
                    <a:latin typeface="+mj-lt"/>
                  </a:rPr>
                  <a:t>y</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 </a:t>
                </a:r>
              </a:p>
              <a:p>
                <a:pPr marL="457200" indent="-457200">
                  <a:buFont typeface="+mj-lt"/>
                  <a:buAutoNum type="arabicPeriod"/>
                </a:pPr>
                <a:r>
                  <a:rPr lang="en-US" sz="2400" dirty="0">
                    <a:latin typeface="+mj-lt"/>
                  </a:rPr>
                  <a:t>A </a:t>
                </a:r>
                <a:r>
                  <a:rPr lang="en-US" sz="2400" b="1" dirty="0">
                    <a:latin typeface="+mj-lt"/>
                  </a:rPr>
                  <a:t>feature representation </a:t>
                </a:r>
                <a:r>
                  <a:rPr lang="en-US" sz="2400" dirty="0">
                    <a:latin typeface="+mj-lt"/>
                  </a:rPr>
                  <a:t>of the input. For each input observation </a:t>
                </a:r>
                <a:r>
                  <a:rPr lang="en-US" sz="2400" i="1" dirty="0">
                    <a:latin typeface="+mj-lt"/>
                  </a:rPr>
                  <a:t>x</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 this will be a vector of features [</a:t>
                </a:r>
                <a:r>
                  <a:rPr lang="en-US" sz="2400" i="1" dirty="0">
                    <a:latin typeface="+mj-lt"/>
                  </a:rPr>
                  <a:t>x</a:t>
                </a:r>
                <a:r>
                  <a:rPr lang="en-US" sz="2400" baseline="-25000" dirty="0">
                    <a:latin typeface="+mj-lt"/>
                  </a:rPr>
                  <a:t>1</a:t>
                </a:r>
                <a:r>
                  <a:rPr lang="en-US" sz="2400" dirty="0">
                    <a:latin typeface="+mj-lt"/>
                  </a:rPr>
                  <a:t>,</a:t>
                </a:r>
                <a:r>
                  <a:rPr lang="en-US" sz="2400" i="1" dirty="0">
                    <a:latin typeface="+mj-lt"/>
                  </a:rPr>
                  <a:t>x</a:t>
                </a:r>
                <a:r>
                  <a:rPr lang="en-US" sz="2400" baseline="-25000" dirty="0">
                    <a:latin typeface="+mj-lt"/>
                  </a:rPr>
                  <a:t>2</a:t>
                </a:r>
                <a:r>
                  <a:rPr lang="en-US" sz="2400" dirty="0">
                    <a:latin typeface="+mj-lt"/>
                  </a:rPr>
                  <a:t>,...,</a:t>
                </a:r>
                <a:r>
                  <a:rPr lang="en-US" sz="2400" i="1" dirty="0" err="1">
                    <a:latin typeface="+mj-lt"/>
                  </a:rPr>
                  <a:t>x</a:t>
                </a:r>
                <a:r>
                  <a:rPr lang="en-US" sz="2400" i="1" baseline="-25000" dirty="0" err="1">
                    <a:latin typeface="+mj-lt"/>
                  </a:rPr>
                  <a:t>n</a:t>
                </a:r>
                <a:r>
                  <a:rPr lang="en-US" sz="2400" dirty="0">
                    <a:latin typeface="+mj-lt"/>
                  </a:rPr>
                  <a:t>]. </a:t>
                </a:r>
              </a:p>
              <a:p>
                <a:pPr marL="457200" indent="-457200">
                  <a:buFont typeface="+mj-lt"/>
                  <a:buAutoNum type="arabicPeriod"/>
                </a:pPr>
                <a:r>
                  <a:rPr lang="en-US" sz="2400" dirty="0">
                    <a:latin typeface="+mj-lt"/>
                  </a:rPr>
                  <a:t>A </a:t>
                </a:r>
                <a:r>
                  <a:rPr lang="en-US" sz="2400" b="1" dirty="0">
                    <a:latin typeface="+mj-lt"/>
                  </a:rPr>
                  <a:t>classification function </a:t>
                </a:r>
                <a:r>
                  <a:rPr lang="en-US" sz="2400" dirty="0">
                    <a:latin typeface="+mj-lt"/>
                  </a:rPr>
                  <a:t>that computes the estimated class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a:latin typeface="Cambria Math" panose="02040503050406030204" pitchFamily="18" charset="0"/>
                      </a:rPr>
                      <m:t> </m:t>
                    </m:r>
                  </m:oMath>
                </a14:m>
                <a:r>
                  <a:rPr lang="en-US" sz="2400" dirty="0">
                    <a:latin typeface="+mj-lt"/>
                  </a:rPr>
                  <a:t>via </a:t>
                </a:r>
                <a:r>
                  <a:rPr lang="en-US" sz="2400" i="1" dirty="0">
                    <a:latin typeface="+mj-lt"/>
                  </a:rPr>
                  <a:t>p</a:t>
                </a:r>
                <a:r>
                  <a:rPr lang="en-US" sz="2400" dirty="0">
                    <a:latin typeface="+mj-lt"/>
                  </a:rPr>
                  <a:t>(</a:t>
                </a:r>
                <a:r>
                  <a:rPr lang="en-US" sz="2400" i="1" dirty="0" err="1">
                    <a:latin typeface="+mj-lt"/>
                  </a:rPr>
                  <a:t>y</a:t>
                </a:r>
                <a:r>
                  <a:rPr lang="en-US" sz="2400" dirty="0" err="1">
                    <a:latin typeface="+mj-lt"/>
                  </a:rPr>
                  <a:t>|</a:t>
                </a:r>
                <a:r>
                  <a:rPr lang="en-US" sz="2400" i="1" dirty="0" err="1">
                    <a:latin typeface="+mj-lt"/>
                  </a:rPr>
                  <a:t>x</a:t>
                </a:r>
                <a:r>
                  <a:rPr lang="en-US" sz="2400" dirty="0">
                    <a:latin typeface="+mj-lt"/>
                  </a:rPr>
                  <a:t>). </a:t>
                </a:r>
              </a:p>
              <a:p>
                <a:pPr marL="457200" indent="-457200">
                  <a:buFont typeface="+mj-lt"/>
                  <a:buAutoNum type="arabicPeriod"/>
                </a:pPr>
                <a:r>
                  <a:rPr lang="en-US" sz="2400" dirty="0">
                    <a:latin typeface="+mj-lt"/>
                  </a:rPr>
                  <a:t>An </a:t>
                </a:r>
                <a:r>
                  <a:rPr lang="en-US" sz="2400" b="1" dirty="0">
                    <a:latin typeface="+mj-lt"/>
                  </a:rPr>
                  <a:t>objective function </a:t>
                </a:r>
                <a:r>
                  <a:rPr lang="en-US" sz="2400" dirty="0">
                    <a:latin typeface="+mj-lt"/>
                  </a:rPr>
                  <a:t>for learning, usually involving minimizing error on training examples. </a:t>
                </a:r>
              </a:p>
              <a:p>
                <a:pPr marL="457200" indent="-457200">
                  <a:buFont typeface="+mj-lt"/>
                  <a:buAutoNum type="arabicPeriod"/>
                </a:pPr>
                <a:r>
                  <a:rPr lang="en-US" sz="2400" dirty="0">
                    <a:latin typeface="+mj-lt"/>
                  </a:rPr>
                  <a:t>An algorithm for </a:t>
                </a:r>
                <a:r>
                  <a:rPr lang="en-US" sz="2400" b="1" dirty="0">
                    <a:latin typeface="+mj-lt"/>
                  </a:rPr>
                  <a:t>optimizing </a:t>
                </a:r>
                <a:r>
                  <a:rPr lang="en-US" sz="2400" dirty="0">
                    <a:latin typeface="+mj-lt"/>
                  </a:rPr>
                  <a:t>the objective function.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2504" t="-2121" b="-5152"/>
                </a:stretch>
              </a:blipFill>
            </p:spPr>
            <p:txBody>
              <a:bodyPr/>
              <a:lstStyle/>
              <a:p>
                <a:r>
                  <a:rPr lang="en-US">
                    <a:noFill/>
                  </a:rPr>
                  <a:t> </a:t>
                </a:r>
              </a:p>
            </p:txBody>
          </p:sp>
        </mc:Fallback>
      </mc:AlternateContent>
    </p:spTree>
    <p:extLst>
      <p:ext uri="{BB962C8B-B14F-4D97-AF65-F5344CB8AC3E}">
        <p14:creationId xmlns:p14="http://schemas.microsoft.com/office/powerpoint/2010/main" val="22466848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a:t>
            </a:r>
          </a:p>
        </p:txBody>
      </p:sp>
      <p:pic>
        <p:nvPicPr>
          <p:cNvPr id="5" name="Content Placeholder 4"/>
          <p:cNvPicPr>
            <a:picLocks noGrp="1" noChangeAspect="1"/>
          </p:cNvPicPr>
          <p:nvPr>
            <p:ph idx="1"/>
          </p:nvPr>
        </p:nvPicPr>
        <p:blipFill>
          <a:blip r:embed="rId3"/>
          <a:stretch>
            <a:fillRect/>
          </a:stretch>
        </p:blipFill>
        <p:spPr>
          <a:xfrm>
            <a:off x="2346960" y="1828801"/>
            <a:ext cx="7543800" cy="4215323"/>
          </a:xfrm>
        </p:spPr>
      </p:pic>
    </p:spTree>
    <p:extLst>
      <p:ext uri="{BB962C8B-B14F-4D97-AF65-F5344CB8AC3E}">
        <p14:creationId xmlns:p14="http://schemas.microsoft.com/office/powerpoint/2010/main" val="12916814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v. Local Minimums </a:t>
            </a:r>
          </a:p>
        </p:txBody>
      </p:sp>
      <p:sp>
        <p:nvSpPr>
          <p:cNvPr id="3" name="Content Placeholder 2"/>
          <p:cNvSpPr>
            <a:spLocks noGrp="1"/>
          </p:cNvSpPr>
          <p:nvPr>
            <p:ph idx="1"/>
          </p:nvPr>
        </p:nvSpPr>
        <p:spPr/>
        <p:txBody>
          <a:bodyPr>
            <a:normAutofit/>
          </a:bodyPr>
          <a:lstStyle/>
          <a:p>
            <a:r>
              <a:rPr lang="en-US" sz="2400" dirty="0"/>
              <a:t>For logistic regression, this loss function is conveniently </a:t>
            </a:r>
            <a:r>
              <a:rPr lang="en-US" sz="2400" b="1" dirty="0"/>
              <a:t>convex</a:t>
            </a:r>
            <a:r>
              <a:rPr lang="en-US" sz="2400" dirty="0"/>
              <a:t>. </a:t>
            </a:r>
          </a:p>
          <a:p>
            <a:r>
              <a:rPr lang="en-US" sz="2400" dirty="0"/>
              <a:t>A convex function has just </a:t>
            </a:r>
            <a:r>
              <a:rPr lang="en-US" sz="2400" b="1" dirty="0"/>
              <a:t>one minimum</a:t>
            </a:r>
            <a:r>
              <a:rPr lang="en-US" sz="2400" dirty="0"/>
              <a:t>, so there are no local minima to get stuck in.</a:t>
            </a:r>
          </a:p>
          <a:p>
            <a:r>
              <a:rPr lang="en-US" sz="2400" dirty="0"/>
              <a:t>So gradient descent starting from any point is guaranteed to find the minimum. </a:t>
            </a:r>
          </a:p>
          <a:p>
            <a:endParaRPr lang="en-US" sz="2400" dirty="0"/>
          </a:p>
        </p:txBody>
      </p:sp>
    </p:spTree>
    <p:extLst>
      <p:ext uri="{BB962C8B-B14F-4D97-AF65-F5344CB8AC3E}">
        <p14:creationId xmlns:p14="http://schemas.microsoft.com/office/powerpoint/2010/main" val="29890078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Iteratively find minimum</a:t>
            </a:r>
          </a:p>
        </p:txBody>
      </p:sp>
      <p:pic>
        <p:nvPicPr>
          <p:cNvPr id="4" name="Content Placeholder 3"/>
          <p:cNvPicPr>
            <a:picLocks noGrp="1" noChangeAspect="1"/>
          </p:cNvPicPr>
          <p:nvPr>
            <p:ph idx="1"/>
          </p:nvPr>
        </p:nvPicPr>
        <p:blipFill>
          <a:blip r:embed="rId3"/>
          <a:stretch>
            <a:fillRect/>
          </a:stretch>
        </p:blipFill>
        <p:spPr>
          <a:xfrm>
            <a:off x="1676401" y="2438401"/>
            <a:ext cx="8442635" cy="3705843"/>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F190C23-6F9B-A044-A422-AE5A7B292D9F}"/>
                  </a:ext>
                </a:extLst>
              </p14:cNvPr>
              <p14:cNvContentPartPr/>
              <p14:nvPr/>
            </p14:nvContentPartPr>
            <p14:xfrm>
              <a:off x="4219680" y="1792440"/>
              <a:ext cx="3501720" cy="4725000"/>
            </p14:xfrm>
          </p:contentPart>
        </mc:Choice>
        <mc:Fallback xmlns="">
          <p:pic>
            <p:nvPicPr>
              <p:cNvPr id="3" name="Ink 2">
                <a:extLst>
                  <a:ext uri="{FF2B5EF4-FFF2-40B4-BE49-F238E27FC236}">
                    <a16:creationId xmlns:a16="http://schemas.microsoft.com/office/drawing/2014/main" id="{8F190C23-6F9B-A044-A422-AE5A7B292D9F}"/>
                  </a:ext>
                </a:extLst>
              </p:cNvPr>
              <p:cNvPicPr/>
              <p:nvPr/>
            </p:nvPicPr>
            <p:blipFill>
              <a:blip r:embed="rId5"/>
              <a:stretch>
                <a:fillRect/>
              </a:stretch>
            </p:blipFill>
            <p:spPr>
              <a:xfrm>
                <a:off x="4210320" y="1783080"/>
                <a:ext cx="3520440" cy="4743720"/>
              </a:xfrm>
              <a:prstGeom prst="rect">
                <a:avLst/>
              </a:prstGeom>
            </p:spPr>
          </p:pic>
        </mc:Fallback>
      </mc:AlternateContent>
    </p:spTree>
    <p:extLst>
      <p:ext uri="{BB962C8B-B14F-4D97-AF65-F5344CB8AC3E}">
        <p14:creationId xmlns:p14="http://schemas.microsoft.com/office/powerpoint/2010/main" val="423135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should we update the parameter by?</a:t>
            </a:r>
          </a:p>
        </p:txBody>
      </p:sp>
      <p:sp>
        <p:nvSpPr>
          <p:cNvPr id="3" name="Content Placeholder 2"/>
          <p:cNvSpPr>
            <a:spLocks noGrp="1"/>
          </p:cNvSpPr>
          <p:nvPr>
            <p:ph idx="1"/>
          </p:nvPr>
        </p:nvSpPr>
        <p:spPr/>
        <p:txBody>
          <a:bodyPr/>
          <a:lstStyle/>
          <a:p>
            <a:r>
              <a:rPr lang="en-US" dirty="0"/>
              <a:t>The magnitude of the amount to move in gradient descent is the value of the slope weighted by a learning rate </a:t>
            </a:r>
            <a:r>
              <a:rPr lang="en-US" dirty="0" err="1"/>
              <a:t>η</a:t>
            </a:r>
            <a:r>
              <a:rPr lang="en-US" dirty="0"/>
              <a:t>. </a:t>
            </a:r>
          </a:p>
          <a:p>
            <a:r>
              <a:rPr lang="en-US" dirty="0"/>
              <a:t>A higher/faster learning rate means that we should move </a:t>
            </a:r>
            <a:r>
              <a:rPr lang="en-US" i="1" dirty="0"/>
              <a:t>w</a:t>
            </a:r>
            <a:r>
              <a:rPr lang="en-US" dirty="0"/>
              <a:t> more on each step.</a:t>
            </a:r>
          </a:p>
          <a:p>
            <a:endParaRPr lang="en-US" dirty="0"/>
          </a:p>
        </p:txBody>
      </p:sp>
      <p:pic>
        <p:nvPicPr>
          <p:cNvPr id="6" name="Picture 5"/>
          <p:cNvPicPr>
            <a:picLocks noChangeAspect="1"/>
          </p:cNvPicPr>
          <p:nvPr/>
        </p:nvPicPr>
        <p:blipFill>
          <a:blip r:embed="rId3"/>
          <a:stretch>
            <a:fillRect/>
          </a:stretch>
        </p:blipFill>
        <p:spPr>
          <a:xfrm>
            <a:off x="3065280" y="3352801"/>
            <a:ext cx="4800600" cy="1139125"/>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1CA376E2-1136-ED4B-AFB2-7D19E39FDBEB}"/>
                  </a:ext>
                </a:extLst>
              </p14:cNvPr>
              <p14:cNvContentPartPr/>
              <p14:nvPr/>
            </p14:nvContentPartPr>
            <p14:xfrm>
              <a:off x="3060000" y="2865240"/>
              <a:ext cx="6998400" cy="3045960"/>
            </p14:xfrm>
          </p:contentPart>
        </mc:Choice>
        <mc:Fallback xmlns="">
          <p:pic>
            <p:nvPicPr>
              <p:cNvPr id="4" name="Ink 3">
                <a:extLst>
                  <a:ext uri="{FF2B5EF4-FFF2-40B4-BE49-F238E27FC236}">
                    <a16:creationId xmlns:a16="http://schemas.microsoft.com/office/drawing/2014/main" id="{1CA376E2-1136-ED4B-AFB2-7D19E39FDBEB}"/>
                  </a:ext>
                </a:extLst>
              </p:cNvPr>
              <p:cNvPicPr/>
              <p:nvPr/>
            </p:nvPicPr>
            <p:blipFill>
              <a:blip r:embed="rId5"/>
              <a:stretch>
                <a:fillRect/>
              </a:stretch>
            </p:blipFill>
            <p:spPr>
              <a:xfrm>
                <a:off x="3050640" y="2855880"/>
                <a:ext cx="7017120" cy="3064680"/>
              </a:xfrm>
              <a:prstGeom prst="rect">
                <a:avLst/>
              </a:prstGeom>
            </p:spPr>
          </p:pic>
        </mc:Fallback>
      </mc:AlternateContent>
    </p:spTree>
    <p:extLst>
      <p:ext uri="{BB962C8B-B14F-4D97-AF65-F5344CB8AC3E}">
        <p14:creationId xmlns:p14="http://schemas.microsoft.com/office/powerpoint/2010/main" val="847605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Stochastic Gradient Descent</a:t>
            </a:r>
          </a:p>
        </p:txBody>
      </p:sp>
      <p:sp>
        <p:nvSpPr>
          <p:cNvPr id="5" name="Subtitle 4"/>
          <p:cNvSpPr>
            <a:spLocks noGrp="1"/>
          </p:cNvSpPr>
          <p:nvPr>
            <p:ph type="subTitle" idx="1"/>
          </p:nvPr>
        </p:nvSpPr>
        <p:spPr/>
        <p:txBody>
          <a:bodyPr/>
          <a:lstStyle/>
          <a:p>
            <a:r>
              <a:rPr lang="en-US" dirty="0" err="1"/>
              <a:t>Jurafsky</a:t>
            </a:r>
            <a:r>
              <a:rPr lang="en-US" dirty="0"/>
              <a:t> and Martin Chapter 5</a:t>
            </a:r>
          </a:p>
        </p:txBody>
      </p:sp>
      <p:sp>
        <p:nvSpPr>
          <p:cNvPr id="2" name="TextBox 1"/>
          <p:cNvSpPr txBox="1"/>
          <p:nvPr/>
        </p:nvSpPr>
        <p:spPr>
          <a:xfrm>
            <a:off x="6868161" y="3759200"/>
            <a:ext cx="184731" cy="369332"/>
          </a:xfrm>
          <a:prstGeom prst="rect">
            <a:avLst/>
          </a:prstGeom>
          <a:noFill/>
        </p:spPr>
        <p:txBody>
          <a:bodyPr wrap="none" rtlCol="0">
            <a:spAutoFit/>
          </a:bodyPr>
          <a:lstStyle/>
          <a:p>
            <a:endParaRPr lang="en-US"/>
          </a:p>
        </p:txBody>
      </p:sp>
      <p:sp>
        <p:nvSpPr>
          <p:cNvPr id="3" name="Google Shape;295;p20">
            <a:extLst>
              <a:ext uri="{FF2B5EF4-FFF2-40B4-BE49-F238E27FC236}">
                <a16:creationId xmlns:a16="http://schemas.microsoft.com/office/drawing/2014/main" id="{D00A1CE9-F5E8-5C5C-2958-27A4ED1ED14D}"/>
              </a:ext>
            </a:extLst>
          </p:cNvPr>
          <p:cNvSpPr/>
          <p:nvPr/>
        </p:nvSpPr>
        <p:spPr>
          <a:xfrm>
            <a:off x="6096000" y="1342605"/>
            <a:ext cx="3826812" cy="1483690"/>
          </a:xfrm>
          <a:prstGeom prst="wedgeRoundRectCallout">
            <a:avLst>
              <a:gd name="adj1" fmla="val 56910"/>
              <a:gd name="adj2" fmla="val 101002"/>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No lecture on Thursday.  I will be traveling for a grant kick-off meeting.</a:t>
            </a:r>
            <a:endParaRPr sz="2500" b="1"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12982584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a:t>
            </a:r>
          </a:p>
        </p:txBody>
      </p:sp>
      <p:pic>
        <p:nvPicPr>
          <p:cNvPr id="5" name="Content Placeholder 4"/>
          <p:cNvPicPr>
            <a:picLocks noGrp="1" noChangeAspect="1"/>
          </p:cNvPicPr>
          <p:nvPr>
            <p:ph idx="1"/>
          </p:nvPr>
        </p:nvPicPr>
        <p:blipFill>
          <a:blip r:embed="rId3"/>
          <a:stretch>
            <a:fillRect/>
          </a:stretch>
        </p:blipFill>
        <p:spPr>
          <a:xfrm>
            <a:off x="2346960" y="1828801"/>
            <a:ext cx="7543800" cy="4215323"/>
          </a:xfrm>
        </p:spPr>
      </p:pic>
    </p:spTree>
    <p:extLst>
      <p:ext uri="{BB962C8B-B14F-4D97-AF65-F5344CB8AC3E}">
        <p14:creationId xmlns:p14="http://schemas.microsoft.com/office/powerpoint/2010/main" val="1683985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dimensions</a:t>
            </a:r>
          </a:p>
        </p:txBody>
      </p:sp>
      <p:pic>
        <p:nvPicPr>
          <p:cNvPr id="4" name="Content Placeholder 3"/>
          <p:cNvPicPr>
            <a:picLocks noGrp="1" noChangeAspect="1"/>
          </p:cNvPicPr>
          <p:nvPr>
            <p:ph idx="1"/>
          </p:nvPr>
        </p:nvPicPr>
        <p:blipFill>
          <a:blip r:embed="rId3"/>
          <a:stretch>
            <a:fillRect/>
          </a:stretch>
        </p:blipFill>
        <p:spPr>
          <a:xfrm>
            <a:off x="2819400" y="1757682"/>
            <a:ext cx="6428032" cy="4516995"/>
          </a:xfrm>
          <a:prstGeom prst="rect">
            <a:avLst/>
          </a:prstGeom>
        </p:spPr>
      </p:pic>
    </p:spTree>
    <p:extLst>
      <p:ext uri="{BB962C8B-B14F-4D97-AF65-F5344CB8AC3E}">
        <p14:creationId xmlns:p14="http://schemas.microsoft.com/office/powerpoint/2010/main" val="2161847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52449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each dimension </a:t>
            </a:r>
            <a:r>
              <a:rPr lang="en-US" i="1" dirty="0" err="1"/>
              <a:t>w</a:t>
            </a:r>
            <a:r>
              <a:rPr lang="en-US" i="1" baseline="-25000" dirty="0" err="1"/>
              <a:t>i</a:t>
            </a:r>
            <a:endParaRPr lang="en-US" baseline="-25000" dirty="0"/>
          </a:p>
        </p:txBody>
      </p:sp>
      <p:pic>
        <p:nvPicPr>
          <p:cNvPr id="4" name="Content Placeholder 3"/>
          <p:cNvPicPr>
            <a:picLocks noGrp="1" noChangeAspect="1"/>
          </p:cNvPicPr>
          <p:nvPr>
            <p:ph idx="1"/>
          </p:nvPr>
        </p:nvPicPr>
        <p:blipFill>
          <a:blip r:embed="rId3"/>
          <a:stretch>
            <a:fillRect/>
          </a:stretch>
        </p:blipFill>
        <p:spPr>
          <a:xfrm>
            <a:off x="2061332" y="1905000"/>
            <a:ext cx="7829428" cy="3008352"/>
          </a:xfrm>
          <a:prstGeom prst="rect">
            <a:avLst/>
          </a:prstGeom>
        </p:spPr>
      </p:pic>
      <p:pic>
        <p:nvPicPr>
          <p:cNvPr id="5" name="Picture 4"/>
          <p:cNvPicPr>
            <a:picLocks noChangeAspect="1"/>
          </p:cNvPicPr>
          <p:nvPr/>
        </p:nvPicPr>
        <p:blipFill>
          <a:blip r:embed="rId4"/>
          <a:stretch>
            <a:fillRect/>
          </a:stretch>
        </p:blipFill>
        <p:spPr>
          <a:xfrm>
            <a:off x="3581401" y="5562600"/>
            <a:ext cx="5406887" cy="914400"/>
          </a:xfrm>
          <a:prstGeom prst="rect">
            <a:avLst/>
          </a:prstGeom>
        </p:spPr>
      </p:pic>
      <p:sp>
        <p:nvSpPr>
          <p:cNvPr id="6" name="Rectangle 5"/>
          <p:cNvSpPr/>
          <p:nvPr/>
        </p:nvSpPr>
        <p:spPr>
          <a:xfrm>
            <a:off x="2209800" y="5080992"/>
            <a:ext cx="6778487" cy="830997"/>
          </a:xfrm>
          <a:prstGeom prst="rect">
            <a:avLst/>
          </a:prstGeom>
        </p:spPr>
        <p:txBody>
          <a:bodyPr wrap="square">
            <a:spAutoFit/>
          </a:bodyPr>
          <a:lstStyle/>
          <a:p>
            <a:r>
              <a:rPr lang="en-US" sz="2400" dirty="0">
                <a:latin typeface="+mj-lt"/>
              </a:rPr>
              <a:t>The final equation for updating </a:t>
            </a:r>
            <a:r>
              <a:rPr lang="en-US" sz="2400" dirty="0" err="1">
                <a:latin typeface="+mj-lt"/>
              </a:rPr>
              <a:t>θ</a:t>
            </a:r>
            <a:r>
              <a:rPr lang="en-US" sz="2400" dirty="0">
                <a:latin typeface="+mj-lt"/>
              </a:rPr>
              <a:t> based on the gradient is</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C5A5B618-6AE8-4340-945D-8182927080E4}"/>
                  </a:ext>
                </a:extLst>
              </p14:cNvPr>
              <p14:cNvContentPartPr/>
              <p14:nvPr/>
            </p14:nvContentPartPr>
            <p14:xfrm>
              <a:off x="2765280" y="2536560"/>
              <a:ext cx="7419960" cy="3861720"/>
            </p14:xfrm>
          </p:contentPart>
        </mc:Choice>
        <mc:Fallback xmlns="">
          <p:pic>
            <p:nvPicPr>
              <p:cNvPr id="3" name="Ink 2">
                <a:extLst>
                  <a:ext uri="{FF2B5EF4-FFF2-40B4-BE49-F238E27FC236}">
                    <a16:creationId xmlns:a16="http://schemas.microsoft.com/office/drawing/2014/main" id="{C5A5B618-6AE8-4340-945D-8182927080E4}"/>
                  </a:ext>
                </a:extLst>
              </p:cNvPr>
              <p:cNvPicPr/>
              <p:nvPr/>
            </p:nvPicPr>
            <p:blipFill>
              <a:blip r:embed="rId6"/>
              <a:stretch>
                <a:fillRect/>
              </a:stretch>
            </p:blipFill>
            <p:spPr>
              <a:xfrm>
                <a:off x="2755920" y="2527200"/>
                <a:ext cx="7438680" cy="3880440"/>
              </a:xfrm>
              <a:prstGeom prst="rect">
                <a:avLst/>
              </a:prstGeom>
            </p:spPr>
          </p:pic>
        </mc:Fallback>
      </mc:AlternateContent>
    </p:spTree>
    <p:extLst>
      <p:ext uri="{BB962C8B-B14F-4D97-AF65-F5344CB8AC3E}">
        <p14:creationId xmlns:p14="http://schemas.microsoft.com/office/powerpoint/2010/main" val="684019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4723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759" y="286605"/>
            <a:ext cx="4572001" cy="1450757"/>
          </a:xfrm>
        </p:spPr>
        <p:txBody>
          <a:bodyPr/>
          <a:lstStyle/>
          <a:p>
            <a:r>
              <a:rPr lang="en-US" dirty="0"/>
              <a:t>Sentiment classifier</a:t>
            </a:r>
          </a:p>
        </p:txBody>
      </p:sp>
      <p:pic>
        <p:nvPicPr>
          <p:cNvPr id="5" name="Content Placeholder 4"/>
          <p:cNvPicPr>
            <a:picLocks noGrp="1" noChangeAspect="1"/>
          </p:cNvPicPr>
          <p:nvPr>
            <p:ph sz="half" idx="1"/>
          </p:nvPr>
        </p:nvPicPr>
        <p:blipFill>
          <a:blip r:embed="rId2"/>
          <a:stretch>
            <a:fillRect/>
          </a:stretch>
        </p:blipFill>
        <p:spPr>
          <a:xfrm>
            <a:off x="0" y="-50802"/>
            <a:ext cx="4663440" cy="6908802"/>
          </a:xfrm>
        </p:spPr>
      </p:pic>
      <p:sp>
        <p:nvSpPr>
          <p:cNvPr id="4" name="Content Placeholder 3"/>
          <p:cNvSpPr>
            <a:spLocks noGrp="1"/>
          </p:cNvSpPr>
          <p:nvPr>
            <p:ph sz="half" idx="2"/>
          </p:nvPr>
        </p:nvSpPr>
        <p:spPr>
          <a:xfrm>
            <a:off x="5318759" y="1845736"/>
            <a:ext cx="5866311" cy="4359121"/>
          </a:xfrm>
        </p:spPr>
        <p:txBody>
          <a:bodyPr>
            <a:normAutofit/>
          </a:bodyPr>
          <a:lstStyle/>
          <a:p>
            <a:r>
              <a:rPr lang="en-US" b="1" dirty="0"/>
              <a:t>Input:</a:t>
            </a:r>
            <a:r>
              <a:rPr lang="en-US" dirty="0"/>
              <a:t> "Spiraling away from narrative control as its first three episodes unreel, this series, about a post-apocalyptic future in which nearly everyone is blind, wastes the time of Jason </a:t>
            </a:r>
            <a:r>
              <a:rPr lang="en-US" dirty="0" err="1"/>
              <a:t>Momoa</a:t>
            </a:r>
            <a:r>
              <a:rPr lang="en-US" dirty="0"/>
              <a:t> and Alfre Woodard, among others, on a story that starts from a position of fun, giddy strangeness and drags itself forward at a lugubrious pace." </a:t>
            </a:r>
          </a:p>
          <a:p>
            <a:r>
              <a:rPr lang="en-US" b="1" dirty="0"/>
              <a:t>Output: positive (1) </a:t>
            </a:r>
            <a:r>
              <a:rPr lang="en-US" dirty="0"/>
              <a:t>or</a:t>
            </a:r>
            <a:r>
              <a:rPr lang="en-US" b="1" dirty="0"/>
              <a:t> negative (0)</a:t>
            </a:r>
          </a:p>
          <a:p>
            <a:endParaRPr lang="en-US" dirty="0"/>
          </a:p>
        </p:txBody>
      </p:sp>
    </p:spTree>
    <p:extLst>
      <p:ext uri="{BB962C8B-B14F-4D97-AF65-F5344CB8AC3E}">
        <p14:creationId xmlns:p14="http://schemas.microsoft.com/office/powerpoint/2010/main" val="30961009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Gradient </a:t>
            </a:r>
          </a:p>
        </p:txBody>
      </p:sp>
      <p:sp>
        <p:nvSpPr>
          <p:cNvPr id="3" name="Content Placeholder 2"/>
          <p:cNvSpPr>
            <a:spLocks noGrp="1"/>
          </p:cNvSpPr>
          <p:nvPr>
            <p:ph idx="1"/>
          </p:nvPr>
        </p:nvSpPr>
        <p:spPr/>
        <p:txBody>
          <a:bodyPr>
            <a:normAutofit/>
          </a:bodyPr>
          <a:lstStyle/>
          <a:p>
            <a:r>
              <a:rPr lang="en-US" dirty="0"/>
              <a:t>To update </a:t>
            </a:r>
            <a:r>
              <a:rPr lang="en-US" dirty="0" err="1"/>
              <a:t>θ</a:t>
            </a:r>
            <a:r>
              <a:rPr lang="en-US" dirty="0"/>
              <a:t>, we need a definition for the gradient ∇</a:t>
            </a:r>
            <a:r>
              <a:rPr lang="en-US" i="1" dirty="0"/>
              <a:t>L</a:t>
            </a:r>
            <a:r>
              <a:rPr lang="en-US" dirty="0"/>
              <a:t>( </a:t>
            </a:r>
            <a:r>
              <a:rPr lang="en-US" i="1" dirty="0"/>
              <a:t>f </a:t>
            </a:r>
            <a:r>
              <a:rPr lang="en-US" dirty="0"/>
              <a:t>(</a:t>
            </a:r>
            <a:r>
              <a:rPr lang="en-US" i="1" dirty="0"/>
              <a:t>x</a:t>
            </a:r>
            <a:r>
              <a:rPr lang="en-US" dirty="0"/>
              <a:t>; </a:t>
            </a:r>
            <a:r>
              <a:rPr lang="en-US" dirty="0" err="1"/>
              <a:t>θ</a:t>
            </a:r>
            <a:r>
              <a:rPr lang="en-US" dirty="0"/>
              <a:t> ), </a:t>
            </a:r>
            <a:r>
              <a:rPr lang="en-US" i="1" dirty="0"/>
              <a:t>y</a:t>
            </a:r>
            <a:r>
              <a:rPr lang="en-US" dirty="0"/>
              <a:t>). </a:t>
            </a:r>
          </a:p>
          <a:p>
            <a:r>
              <a:rPr lang="en-US" dirty="0"/>
              <a:t>For logistic regression, the cross-entropy loss function is: </a:t>
            </a:r>
          </a:p>
          <a:p>
            <a:endParaRPr lang="en-US" dirty="0"/>
          </a:p>
          <a:p>
            <a:endParaRPr lang="en-US" dirty="0"/>
          </a:p>
          <a:p>
            <a:endParaRPr lang="en-US" dirty="0"/>
          </a:p>
          <a:p>
            <a:endParaRPr lang="en-US" dirty="0"/>
          </a:p>
          <a:p>
            <a:r>
              <a:rPr lang="en-US" dirty="0"/>
              <a:t>The derivative of this function for one observation vector </a:t>
            </a:r>
            <a:r>
              <a:rPr lang="en-US" i="1" dirty="0"/>
              <a:t>x </a:t>
            </a:r>
            <a:r>
              <a:rPr lang="en-US" dirty="0"/>
              <a:t>for a single weight </a:t>
            </a:r>
            <a:r>
              <a:rPr lang="en-US" i="1" dirty="0" err="1"/>
              <a:t>w</a:t>
            </a:r>
            <a:r>
              <a:rPr lang="en-US" i="1" baseline="-25000" dirty="0" err="1"/>
              <a:t>j</a:t>
            </a:r>
            <a:r>
              <a:rPr lang="en-US" dirty="0"/>
              <a:t> is </a:t>
            </a:r>
          </a:p>
          <a:p>
            <a:endParaRPr lang="en-US" dirty="0"/>
          </a:p>
          <a:p>
            <a:endParaRPr lang="en-US" dirty="0"/>
          </a:p>
          <a:p>
            <a:endParaRPr lang="en-US" dirty="0"/>
          </a:p>
          <a:p>
            <a:r>
              <a:rPr lang="en-US" dirty="0"/>
              <a:t>The gradient is a very intuitive value: the difference between the true </a:t>
            </a:r>
            <a:r>
              <a:rPr lang="en-US" i="1" dirty="0"/>
              <a:t>y </a:t>
            </a:r>
            <a:r>
              <a:rPr lang="en-US" dirty="0"/>
              <a:t>and our estimate for x, multiplied by the corresponding input value </a:t>
            </a:r>
            <a:r>
              <a:rPr lang="en-US" i="1" dirty="0" err="1"/>
              <a:t>x</a:t>
            </a:r>
            <a:r>
              <a:rPr lang="en-US" i="1" baseline="-25000" dirty="0" err="1"/>
              <a:t>j</a:t>
            </a:r>
            <a:r>
              <a:rPr lang="en-US" i="1" dirty="0"/>
              <a:t> </a:t>
            </a:r>
            <a:r>
              <a:rPr lang="en-US" dirty="0"/>
              <a:t>. </a:t>
            </a:r>
          </a:p>
        </p:txBody>
      </p:sp>
      <p:pic>
        <p:nvPicPr>
          <p:cNvPr id="7" name="Picture 6">
            <a:extLst>
              <a:ext uri="{FF2B5EF4-FFF2-40B4-BE49-F238E27FC236}">
                <a16:creationId xmlns:a16="http://schemas.microsoft.com/office/drawing/2014/main" id="{C84F547A-7DE0-7CD7-EEEB-FDC84C750AB1}"/>
              </a:ext>
            </a:extLst>
          </p:cNvPr>
          <p:cNvPicPr>
            <a:picLocks noChangeAspect="1"/>
          </p:cNvPicPr>
          <p:nvPr/>
        </p:nvPicPr>
        <p:blipFill>
          <a:blip r:embed="rId3"/>
          <a:stretch>
            <a:fillRect/>
          </a:stretch>
        </p:blipFill>
        <p:spPr>
          <a:xfrm>
            <a:off x="3580590" y="4129088"/>
            <a:ext cx="4000327" cy="1263261"/>
          </a:xfrm>
          <a:prstGeom prst="rect">
            <a:avLst/>
          </a:prstGeom>
        </p:spPr>
      </p:pic>
      <p:pic>
        <p:nvPicPr>
          <p:cNvPr id="8" name="Picture 7">
            <a:extLst>
              <a:ext uri="{FF2B5EF4-FFF2-40B4-BE49-F238E27FC236}">
                <a16:creationId xmlns:a16="http://schemas.microsoft.com/office/drawing/2014/main" id="{6A20EE6D-59C6-3CF7-437E-36F4FDC23630}"/>
              </a:ext>
            </a:extLst>
          </p:cNvPr>
          <p:cNvPicPr>
            <a:picLocks noChangeAspect="1"/>
          </p:cNvPicPr>
          <p:nvPr/>
        </p:nvPicPr>
        <p:blipFill>
          <a:blip r:embed="rId4"/>
          <a:stretch>
            <a:fillRect/>
          </a:stretch>
        </p:blipFill>
        <p:spPr>
          <a:xfrm>
            <a:off x="1853300" y="2610127"/>
            <a:ext cx="7605026" cy="580747"/>
          </a:xfrm>
          <a:prstGeom prst="rect">
            <a:avLst/>
          </a:prstGeom>
        </p:spPr>
      </p:pic>
    </p:spTree>
    <p:extLst>
      <p:ext uri="{BB962C8B-B14F-4D97-AF65-F5344CB8AC3E}">
        <p14:creationId xmlns:p14="http://schemas.microsoft.com/office/powerpoint/2010/main" val="28611329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Loss</a:t>
            </a:r>
          </a:p>
        </p:txBody>
      </p:sp>
      <p:sp>
        <p:nvSpPr>
          <p:cNvPr id="6" name="TextBox 5"/>
          <p:cNvSpPr txBox="1"/>
          <p:nvPr/>
        </p:nvSpPr>
        <p:spPr>
          <a:xfrm>
            <a:off x="4267201" y="4931409"/>
            <a:ext cx="4150495" cy="369332"/>
          </a:xfrm>
          <a:prstGeom prst="rect">
            <a:avLst/>
          </a:prstGeom>
          <a:noFill/>
        </p:spPr>
        <p:txBody>
          <a:bodyPr wrap="none" rtlCol="0">
            <a:spAutoFit/>
          </a:bodyPr>
          <a:lstStyle/>
          <a:p>
            <a:r>
              <a:rPr lang="en-US" b="1" dirty="0"/>
              <a:t>This is what we want to minimize!!</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CFBAC3BE-4AC8-4640-9240-A840642D1A16}"/>
                  </a:ext>
                </a:extLst>
              </p:cNvPr>
              <p:cNvSpPr txBox="1"/>
              <p:nvPr/>
            </p:nvSpPr>
            <p:spPr>
              <a:xfrm>
                <a:off x="2346961" y="2494091"/>
                <a:ext cx="7603941" cy="168058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2000" i="1" smtClean="0">
                          <a:latin typeface="Cambria Math" panose="02040503050406030204" pitchFamily="18" charset="0"/>
                        </a:rPr>
                        <m:t>𝐶𝑜𝑠𝑡</m:t>
                      </m:r>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i="1">
                              <a:latin typeface="Cambria Math" panose="02040503050406030204" pitchFamily="18" charset="0"/>
                            </a:rPr>
                            <m:t>,</m:t>
                          </m:r>
                          <m:r>
                            <a:rPr lang="en-US" sz="2000" i="1" smtClean="0">
                              <a:latin typeface="Cambria Math" panose="02040503050406030204" pitchFamily="18" charset="0"/>
                            </a:rPr>
                            <m:t> </m:t>
                          </m:r>
                          <m:r>
                            <a:rPr lang="en-US" sz="2000" b="0" i="1" smtClean="0">
                              <a:latin typeface="Cambria Math" panose="02040503050406030204" pitchFamily="18" charset="0"/>
                            </a:rPr>
                            <m:t>𝑦</m:t>
                          </m:r>
                        </m:e>
                      </m:d>
                      <m:r>
                        <m:rPr>
                          <m:aln/>
                        </m:rP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𝑚</m:t>
                          </m:r>
                        </m:den>
                      </m:f>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𝑚</m:t>
                          </m:r>
                        </m:sup>
                        <m:e>
                          <m:sSub>
                            <m:sSubPr>
                              <m:ctrlPr>
                                <a:rPr lang="en-US" sz="2000" i="1">
                                  <a:latin typeface="Cambria Math" panose="02040503050406030204" pitchFamily="18" charset="0"/>
                                </a:rPr>
                              </m:ctrlPr>
                            </m:sSubPr>
                            <m:e>
                              <m:r>
                                <a:rPr lang="en-US" sz="2000" i="1">
                                  <a:latin typeface="Cambria Math" panose="02040503050406030204" pitchFamily="18" charset="0"/>
                                </a:rPr>
                                <m:t>𝐿</m:t>
                              </m:r>
                            </m:e>
                            <m:sub>
                              <m:r>
                                <a:rPr lang="en-US" sz="2000" i="1">
                                  <a:latin typeface="Cambria Math" panose="02040503050406030204" pitchFamily="18" charset="0"/>
                                </a:rPr>
                                <m:t>𝐶𝐸</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sup>
                          </m:sSup>
                        </m:e>
                      </m:nary>
                      <m:r>
                        <a:rPr lang="en-US" sz="2000" i="1">
                          <a:latin typeface="Cambria Math" panose="02040503050406030204" pitchFamily="18" charset="0"/>
                        </a:rPr>
                        <m:t>)</m:t>
                      </m:r>
                    </m:oMath>
                  </m:oMathPara>
                </a14:m>
                <a:endParaRPr lang="en-US" sz="2000" dirty="0"/>
              </a:p>
              <a:p>
                <a:pPr/>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rPr>
                        <m:t>=</m:t>
                      </m:r>
                      <m:r>
                        <m:rPr>
                          <m:aln/>
                        </m:rP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𝑚</m:t>
                          </m:r>
                        </m:den>
                      </m:f>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𝑚</m:t>
                          </m:r>
                        </m:sup>
                        <m:e>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r>
                                <a:rPr lang="en-US" sz="2000" i="1">
                                  <a:latin typeface="Cambria Math" panose="02040503050406030204" pitchFamily="18" charset="0"/>
                                </a:rPr>
                                <m:t>𝜎</m:t>
                              </m:r>
                              <m:d>
                                <m:dPr>
                                  <m:ctrlPr>
                                    <a:rPr lang="en-US" sz="2000" i="1">
                                      <a:latin typeface="Cambria Math" panose="02040503050406030204" pitchFamily="18" charset="0"/>
                                    </a:rPr>
                                  </m:ctrlPr>
                                </m:dPr>
                                <m:e>
                                  <m:r>
                                    <a:rPr lang="en-US" sz="2000" b="1" i="1">
                                      <a:latin typeface="Cambria Math" panose="02040503050406030204" pitchFamily="18" charset="0"/>
                                    </a:rPr>
                                    <m:t>𝒘</m:t>
                                  </m:r>
                                  <m:r>
                                    <a:rPr lang="en-US" sz="2000" b="1" i="1">
                                      <a:latin typeface="Cambria Math" panose="02040503050406030204" pitchFamily="18" charset="0"/>
                                    </a:rPr>
                                    <m:t>⋅</m:t>
                                  </m:r>
                                  <m:sSup>
                                    <m:sSupPr>
                                      <m:ctrlPr>
                                        <a:rPr lang="en-US" sz="2000" b="1" i="1">
                                          <a:latin typeface="Cambria Math" panose="02040503050406030204" pitchFamily="18" charset="0"/>
                                        </a:rPr>
                                      </m:ctrlPr>
                                    </m:sSupPr>
                                    <m:e>
                                      <m:r>
                                        <a:rPr lang="en-US" sz="2000" b="1" i="1">
                                          <a:latin typeface="Cambria Math" panose="02040503050406030204" pitchFamily="18" charset="0"/>
                                        </a:rPr>
                                        <m:t>𝒙</m:t>
                                      </m:r>
                                    </m:e>
                                    <m:sup>
                                      <m:d>
                                        <m:dPr>
                                          <m:ctrlPr>
                                            <a:rPr lang="en-US" sz="2000" b="1" i="1">
                                              <a:latin typeface="Cambria Math" panose="02040503050406030204" pitchFamily="18" charset="0"/>
                                            </a:rPr>
                                          </m:ctrlPr>
                                        </m:dPr>
                                        <m:e>
                                          <m:r>
                                            <a:rPr lang="en-US" sz="2000" b="1" i="1">
                                              <a:latin typeface="Cambria Math" panose="02040503050406030204" pitchFamily="18" charset="0"/>
                                            </a:rPr>
                                            <m:t>𝒊</m:t>
                                          </m:r>
                                        </m:e>
                                      </m:d>
                                    </m:sup>
                                  </m:sSup>
                                  <m:r>
                                    <a:rPr lang="en-US" sz="2000" i="1">
                                      <a:latin typeface="Cambria Math" panose="02040503050406030204" pitchFamily="18" charset="0"/>
                                    </a:rPr>
                                    <m:t>+</m:t>
                                  </m:r>
                                  <m:r>
                                    <a:rPr lang="en-US" sz="2000" i="1">
                                      <a:latin typeface="Cambria Math" panose="02040503050406030204" pitchFamily="18" charset="0"/>
                                    </a:rPr>
                                    <m:t>𝑏</m:t>
                                  </m:r>
                                </m:e>
                              </m:d>
                            </m:e>
                          </m:func>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1−</m:t>
                              </m:r>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e>
                          </m:d>
                          <m:r>
                            <m:rPr>
                              <m:sty m:val="p"/>
                            </m:rPr>
                            <a:rPr lang="en-US" sz="2000">
                              <a:latin typeface="Cambria Math" panose="02040503050406030204" pitchFamily="18" charset="0"/>
                            </a:rPr>
                            <m:t>log</m:t>
                          </m:r>
                          <m:r>
                            <a:rPr lang="en-US" sz="2000" i="1">
                              <a:latin typeface="Cambria Math" panose="02040503050406030204" pitchFamily="18" charset="0"/>
                            </a:rPr>
                            <m:t>⁡(1−</m:t>
                          </m:r>
                          <m:r>
                            <a:rPr lang="en-US" sz="2000" i="1">
                              <a:latin typeface="Cambria Math" panose="02040503050406030204" pitchFamily="18" charset="0"/>
                            </a:rPr>
                            <m:t>𝜎</m:t>
                          </m:r>
                          <m:d>
                            <m:dPr>
                              <m:ctrlPr>
                                <a:rPr lang="en-US" sz="2000" i="1">
                                  <a:latin typeface="Cambria Math" panose="02040503050406030204" pitchFamily="18" charset="0"/>
                                </a:rPr>
                              </m:ctrlPr>
                            </m:dPr>
                            <m:e>
                              <m:r>
                                <a:rPr lang="en-US" sz="2000" b="1" i="1">
                                  <a:latin typeface="Cambria Math" panose="02040503050406030204" pitchFamily="18" charset="0"/>
                                </a:rPr>
                                <m:t>𝒘</m:t>
                              </m:r>
                              <m:r>
                                <a:rPr lang="en-US" sz="2000" b="1" i="1">
                                  <a:latin typeface="Cambria Math" panose="02040503050406030204" pitchFamily="18" charset="0"/>
                                </a:rPr>
                                <m:t>⋅</m:t>
                              </m:r>
                              <m:sSup>
                                <m:sSupPr>
                                  <m:ctrlPr>
                                    <a:rPr lang="en-US" sz="2000" b="1" i="1">
                                      <a:latin typeface="Cambria Math" panose="02040503050406030204" pitchFamily="18" charset="0"/>
                                    </a:rPr>
                                  </m:ctrlPr>
                                </m:sSupPr>
                                <m:e>
                                  <m:r>
                                    <a:rPr lang="en-US" sz="2000" b="1" i="1">
                                      <a:latin typeface="Cambria Math" panose="02040503050406030204" pitchFamily="18" charset="0"/>
                                    </a:rPr>
                                    <m:t>𝒙</m:t>
                                  </m:r>
                                </m:e>
                                <m:sup>
                                  <m:d>
                                    <m:dPr>
                                      <m:ctrlPr>
                                        <a:rPr lang="en-US" sz="2000" b="1" i="1">
                                          <a:latin typeface="Cambria Math" panose="02040503050406030204" pitchFamily="18" charset="0"/>
                                        </a:rPr>
                                      </m:ctrlPr>
                                    </m:dPr>
                                    <m:e>
                                      <m:r>
                                        <a:rPr lang="en-US" sz="2000" b="1" i="1">
                                          <a:latin typeface="Cambria Math" panose="02040503050406030204" pitchFamily="18" charset="0"/>
                                        </a:rPr>
                                        <m:t>𝒊</m:t>
                                      </m:r>
                                    </m:e>
                                  </m:d>
                                </m:sup>
                              </m:sSup>
                              <m:r>
                                <a:rPr lang="en-US" sz="2000" i="1">
                                  <a:latin typeface="Cambria Math" panose="02040503050406030204" pitchFamily="18" charset="0"/>
                                </a:rPr>
                                <m:t>+</m:t>
                              </m:r>
                              <m:r>
                                <a:rPr lang="en-US" sz="2000" i="1">
                                  <a:latin typeface="Cambria Math" panose="02040503050406030204" pitchFamily="18" charset="0"/>
                                </a:rPr>
                                <m:t>𝑏</m:t>
                              </m:r>
                            </m:e>
                          </m:d>
                          <m:r>
                            <a:rPr lang="en-US" sz="2000" i="1">
                              <a:latin typeface="Cambria Math" panose="02040503050406030204" pitchFamily="18" charset="0"/>
                            </a:rPr>
                            <m:t>)</m:t>
                          </m:r>
                        </m:e>
                      </m:nary>
                    </m:oMath>
                  </m:oMathPara>
                </a14:m>
                <a:endParaRPr lang="en-US" sz="2000" dirty="0"/>
              </a:p>
            </p:txBody>
          </p:sp>
        </mc:Choice>
        <mc:Fallback>
          <p:sp>
            <p:nvSpPr>
              <p:cNvPr id="3" name="TextBox 2">
                <a:extLst>
                  <a:ext uri="{FF2B5EF4-FFF2-40B4-BE49-F238E27FC236}">
                    <a16:creationId xmlns:a16="http://schemas.microsoft.com/office/drawing/2014/main" id="{CFBAC3BE-4AC8-4640-9240-A840642D1A16}"/>
                  </a:ext>
                </a:extLst>
              </p:cNvPr>
              <p:cNvSpPr txBox="1">
                <a:spLocks noRot="1" noChangeAspect="1" noMove="1" noResize="1" noEditPoints="1" noAdjustHandles="1" noChangeArrowheads="1" noChangeShapeType="1" noTextEdit="1"/>
              </p:cNvSpPr>
              <p:nvPr/>
            </p:nvSpPr>
            <p:spPr>
              <a:xfrm>
                <a:off x="2346961" y="2494091"/>
                <a:ext cx="7603941" cy="1680588"/>
              </a:xfrm>
              <a:prstGeom prst="rect">
                <a:avLst/>
              </a:prstGeom>
              <a:blipFill>
                <a:blip r:embed="rId2"/>
                <a:stretch>
                  <a:fillRect l="-2667" t="-60150" b="-89474"/>
                </a:stretch>
              </a:blipFill>
            </p:spPr>
            <p:txBody>
              <a:bodyPr/>
              <a:lstStyle/>
              <a:p>
                <a:r>
                  <a:rPr lang="en-US">
                    <a:noFill/>
                  </a:rPr>
                  <a:t> </a:t>
                </a:r>
              </a:p>
            </p:txBody>
          </p:sp>
        </mc:Fallback>
      </mc:AlternateContent>
    </p:spTree>
    <p:extLst>
      <p:ext uri="{BB962C8B-B14F-4D97-AF65-F5344CB8AC3E}">
        <p14:creationId xmlns:p14="http://schemas.microsoft.com/office/powerpoint/2010/main" val="38288798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Training </a:t>
            </a:r>
          </a:p>
        </p:txBody>
      </p:sp>
      <p:sp>
        <p:nvSpPr>
          <p:cNvPr id="3" name="Content Placeholder 2"/>
          <p:cNvSpPr>
            <a:spLocks noGrp="1"/>
          </p:cNvSpPr>
          <p:nvPr>
            <p:ph idx="1"/>
          </p:nvPr>
        </p:nvSpPr>
        <p:spPr/>
        <p:txBody>
          <a:bodyPr>
            <a:normAutofit/>
          </a:bodyPr>
          <a:lstStyle/>
          <a:p>
            <a:r>
              <a:rPr lang="en-US" dirty="0"/>
              <a:t>The loss for a batch of data or an entire dataset is just the average loss over the </a:t>
            </a:r>
            <a:r>
              <a:rPr lang="en-US" i="1" dirty="0"/>
              <a:t>m </a:t>
            </a:r>
            <a:r>
              <a:rPr lang="en-US" dirty="0"/>
              <a:t>examples </a:t>
            </a:r>
          </a:p>
          <a:p>
            <a:endParaRPr lang="en-US" dirty="0"/>
          </a:p>
          <a:p>
            <a:endParaRPr lang="en-US" dirty="0"/>
          </a:p>
          <a:p>
            <a:endParaRPr lang="en-US" dirty="0"/>
          </a:p>
          <a:p>
            <a:endParaRPr lang="en-US" dirty="0"/>
          </a:p>
          <a:p>
            <a:r>
              <a:rPr lang="en-US" dirty="0"/>
              <a:t>The gradient for multiple data points is the sum of the individual gradients: </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D9B85C44-5664-4E44-B9D3-1A8B2ECDAF72}"/>
                  </a:ext>
                </a:extLst>
              </p:cNvPr>
              <p:cNvSpPr txBox="1"/>
              <p:nvPr/>
            </p:nvSpPr>
            <p:spPr>
              <a:xfrm>
                <a:off x="2117347" y="2514601"/>
                <a:ext cx="8003025"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𝐶𝑜𝑠𝑡</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𝑚</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sup>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p>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e>
                              </m:func>
                            </m:e>
                          </m:func>
                        </m:e>
                      </m:nary>
                    </m:oMath>
                  </m:oMathPara>
                </a14:m>
                <a:endParaRPr lang="en-US" dirty="0"/>
              </a:p>
            </p:txBody>
          </p:sp>
        </mc:Choice>
        <mc:Fallback>
          <p:sp>
            <p:nvSpPr>
              <p:cNvPr id="4" name="TextBox 3">
                <a:extLst>
                  <a:ext uri="{FF2B5EF4-FFF2-40B4-BE49-F238E27FC236}">
                    <a16:creationId xmlns:a16="http://schemas.microsoft.com/office/drawing/2014/main" id="{D9B85C44-5664-4E44-B9D3-1A8B2ECDAF72}"/>
                  </a:ext>
                </a:extLst>
              </p:cNvPr>
              <p:cNvSpPr txBox="1">
                <a:spLocks noRot="1" noChangeAspect="1" noMove="1" noResize="1" noEditPoints="1" noAdjustHandles="1" noChangeArrowheads="1" noChangeShapeType="1" noTextEdit="1"/>
              </p:cNvSpPr>
              <p:nvPr/>
            </p:nvSpPr>
            <p:spPr>
              <a:xfrm>
                <a:off x="2117347" y="2514601"/>
                <a:ext cx="8003025" cy="756233"/>
              </a:xfrm>
              <a:prstGeom prst="rect">
                <a:avLst/>
              </a:prstGeom>
              <a:blipFill>
                <a:blip r:embed="rId3"/>
                <a:stretch>
                  <a:fillRect t="-120000" r="-475" b="-18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200A2B4E-7418-4132-9C09-25EC0C820D92}"/>
                  </a:ext>
                </a:extLst>
              </p:cNvPr>
              <p:cNvSpPr txBox="1"/>
              <p:nvPr/>
            </p:nvSpPr>
            <p:spPr>
              <a:xfrm>
                <a:off x="3505200" y="4267201"/>
                <a:ext cx="4432752"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𝐶𝑜𝑠𝑡</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r>
                                <a:rPr lang="en-US" i="1">
                                  <a:latin typeface="Cambria Math" panose="02040503050406030204" pitchFamily="18" charset="0"/>
                                </a:rPr>
                                <m:t> </m:t>
                              </m:r>
                              <m:r>
                                <a:rPr lang="en-US" i="1">
                                  <a:latin typeface="Cambria Math" panose="02040503050406030204" pitchFamily="18" charset="0"/>
                                </a:rPr>
                                <m:t>𝑦</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den>
                      </m:f>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sup>
                        <m:e>
                          <m:r>
                            <a:rPr lang="en-US" i="1">
                              <a:latin typeface="Cambria Math" panose="02040503050406030204" pitchFamily="18" charset="0"/>
                            </a:rPr>
                            <m:t>[</m:t>
                          </m:r>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p>
                        </m:e>
                      </m:nary>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𝑗</m:t>
                          </m:r>
                        </m:sub>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bSup>
                    </m:oMath>
                  </m:oMathPara>
                </a14:m>
                <a:endParaRPr lang="en-US" dirty="0"/>
              </a:p>
            </p:txBody>
          </p:sp>
        </mc:Choice>
        <mc:Fallback>
          <p:sp>
            <p:nvSpPr>
              <p:cNvPr id="5" name="TextBox 4">
                <a:extLst>
                  <a:ext uri="{FF2B5EF4-FFF2-40B4-BE49-F238E27FC236}">
                    <a16:creationId xmlns:a16="http://schemas.microsoft.com/office/drawing/2014/main" id="{200A2B4E-7418-4132-9C09-25EC0C820D92}"/>
                  </a:ext>
                </a:extLst>
              </p:cNvPr>
              <p:cNvSpPr txBox="1">
                <a:spLocks noRot="1" noChangeAspect="1" noMove="1" noResize="1" noEditPoints="1" noAdjustHandles="1" noChangeArrowheads="1" noChangeShapeType="1" noTextEdit="1"/>
              </p:cNvSpPr>
              <p:nvPr/>
            </p:nvSpPr>
            <p:spPr>
              <a:xfrm>
                <a:off x="3505200" y="4267201"/>
                <a:ext cx="4432752" cy="756233"/>
              </a:xfrm>
              <a:prstGeom prst="rect">
                <a:avLst/>
              </a:prstGeom>
              <a:blipFill>
                <a:blip r:embed="rId4"/>
                <a:stretch>
                  <a:fillRect l="-573" t="-120000" r="-287" b="-180000"/>
                </a:stretch>
              </a:blipFill>
            </p:spPr>
            <p:txBody>
              <a:bodyPr/>
              <a:lstStyle/>
              <a:p>
                <a:r>
                  <a:rPr lang="en-US">
                    <a:noFill/>
                  </a:rPr>
                  <a:t> </a:t>
                </a:r>
              </a:p>
            </p:txBody>
          </p:sp>
        </mc:Fallback>
      </mc:AlternateContent>
    </p:spTree>
    <p:extLst>
      <p:ext uri="{BB962C8B-B14F-4D97-AF65-F5344CB8AC3E}">
        <p14:creationId xmlns:p14="http://schemas.microsoft.com/office/powerpoint/2010/main" val="27479047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gradient descent algorithm </a:t>
            </a:r>
          </a:p>
        </p:txBody>
      </p:sp>
      <p:pic>
        <p:nvPicPr>
          <p:cNvPr id="4" name="Picture 3"/>
          <p:cNvPicPr>
            <a:picLocks noChangeAspect="1"/>
          </p:cNvPicPr>
          <p:nvPr/>
        </p:nvPicPr>
        <p:blipFill>
          <a:blip r:embed="rId3"/>
          <a:stretch>
            <a:fillRect/>
          </a:stretch>
        </p:blipFill>
        <p:spPr>
          <a:xfrm>
            <a:off x="741339" y="1137177"/>
            <a:ext cx="9629483" cy="5035023"/>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A63FB3F8-DD7B-9A4B-92AE-117782ACF2AE}"/>
                  </a:ext>
                </a:extLst>
              </p14:cNvPr>
              <p14:cNvContentPartPr/>
              <p14:nvPr/>
            </p14:nvContentPartPr>
            <p14:xfrm>
              <a:off x="8093640" y="1602360"/>
              <a:ext cx="40680" cy="54000"/>
            </p14:xfrm>
          </p:contentPart>
        </mc:Choice>
        <mc:Fallback xmlns="">
          <p:pic>
            <p:nvPicPr>
              <p:cNvPr id="3" name="Ink 2">
                <a:extLst>
                  <a:ext uri="{FF2B5EF4-FFF2-40B4-BE49-F238E27FC236}">
                    <a16:creationId xmlns:a16="http://schemas.microsoft.com/office/drawing/2014/main" id="{A63FB3F8-DD7B-9A4B-92AE-117782ACF2AE}"/>
                  </a:ext>
                </a:extLst>
              </p:cNvPr>
              <p:cNvPicPr/>
              <p:nvPr/>
            </p:nvPicPr>
            <p:blipFill>
              <a:blip r:embed="rId5"/>
              <a:stretch>
                <a:fillRect/>
              </a:stretch>
            </p:blipFill>
            <p:spPr>
              <a:xfrm>
                <a:off x="8077440" y="1586160"/>
                <a:ext cx="73080" cy="86400"/>
              </a:xfrm>
              <a:prstGeom prst="rect">
                <a:avLst/>
              </a:prstGeom>
            </p:spPr>
          </p:pic>
        </mc:Fallback>
      </mc:AlternateContent>
    </p:spTree>
    <p:extLst>
      <p:ext uri="{BB962C8B-B14F-4D97-AF65-F5344CB8AC3E}">
        <p14:creationId xmlns:p14="http://schemas.microsoft.com/office/powerpoint/2010/main" val="11358130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Let’s walk though a single step of the gradient descent algorithm.  We’ll use a simple sentiment classifier with just 2 features, and 1 training instance where the correct value is </a:t>
            </a:r>
            <a:r>
              <a:rPr lang="en-US" i="1" dirty="0"/>
              <a:t>y </a:t>
            </a:r>
            <a:r>
              <a:rPr lang="en-US" dirty="0"/>
              <a:t>= 1 (this is a positive review). </a:t>
            </a:r>
          </a:p>
          <a:p>
            <a:pPr algn="ctr"/>
            <a:r>
              <a:rPr lang="en-US" dirty="0"/>
              <a:t>x</a:t>
            </a:r>
            <a:r>
              <a:rPr lang="en-US" baseline="-25000" dirty="0"/>
              <a:t>1</a:t>
            </a:r>
            <a:r>
              <a:rPr lang="en-US" dirty="0"/>
              <a:t> = 3    (count of  positive lexicon words)</a:t>
            </a:r>
          </a:p>
          <a:p>
            <a:pPr algn="ctr"/>
            <a:r>
              <a:rPr lang="en-US" dirty="0"/>
              <a:t>x</a:t>
            </a:r>
            <a:r>
              <a:rPr lang="en-US" baseline="-25000" dirty="0"/>
              <a:t>2</a:t>
            </a:r>
            <a:r>
              <a:rPr lang="en-US" dirty="0"/>
              <a:t> = 2    (count of negative lexicon words)</a:t>
            </a:r>
          </a:p>
          <a:p>
            <a:r>
              <a:rPr lang="en-US" dirty="0"/>
              <a:t>The initial weights and bias in θ</a:t>
            </a:r>
            <a:r>
              <a:rPr lang="en-US" baseline="30000" dirty="0"/>
              <a:t>0</a:t>
            </a:r>
            <a:r>
              <a:rPr lang="en-US" dirty="0"/>
              <a:t> are all set to 0, and the initial learning rate </a:t>
            </a:r>
            <a:r>
              <a:rPr lang="en-US" dirty="0" err="1"/>
              <a:t>η</a:t>
            </a:r>
            <a:r>
              <a:rPr lang="en-US" dirty="0"/>
              <a:t> is 0.1: </a:t>
            </a:r>
          </a:p>
          <a:p>
            <a:pPr algn="ctr"/>
            <a:r>
              <a:rPr lang="en-US" dirty="0"/>
              <a:t>w</a:t>
            </a:r>
            <a:r>
              <a:rPr lang="en-US" baseline="-25000" dirty="0"/>
              <a:t>1</a:t>
            </a:r>
            <a:r>
              <a:rPr lang="en-US" dirty="0"/>
              <a:t> = w</a:t>
            </a:r>
            <a:r>
              <a:rPr lang="en-US" baseline="-25000" dirty="0"/>
              <a:t>2</a:t>
            </a:r>
            <a:r>
              <a:rPr lang="en-US" dirty="0"/>
              <a:t> = b = 0</a:t>
            </a:r>
          </a:p>
          <a:p>
            <a:pPr algn="ctr"/>
            <a:r>
              <a:rPr lang="en-US" dirty="0" err="1"/>
              <a:t>η</a:t>
            </a:r>
            <a:r>
              <a:rPr lang="en-US" dirty="0"/>
              <a:t> = 0.1</a:t>
            </a:r>
          </a:p>
          <a:p>
            <a:r>
              <a:rPr lang="en-US" dirty="0"/>
              <a:t>The single update step requires that we compute the gradient, multiplied by the learning rate:</a:t>
            </a:r>
          </a:p>
          <a:p>
            <a:pPr algn="ctr"/>
            <a:endParaRPr lang="en-US" dirty="0"/>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AC14633-69C2-4B20-A25D-5198ADF9F536}"/>
                  </a:ext>
                </a:extLst>
              </p:cNvPr>
              <p:cNvSpPr txBox="1"/>
              <p:nvPr/>
            </p:nvSpPr>
            <p:spPr>
              <a:xfrm>
                <a:off x="4114800" y="5869094"/>
                <a:ext cx="3385670" cy="317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𝜃</m:t>
                          </m:r>
                        </m:e>
                        <m:sup>
                          <m:r>
                            <a:rPr lang="en-US" i="1">
                              <a:latin typeface="Cambria Math" panose="02040503050406030204" pitchFamily="18" charset="0"/>
                            </a:rPr>
                            <m:t>𝑡</m:t>
                          </m:r>
                          <m:r>
                            <a:rPr lang="en-US" i="1">
                              <a:latin typeface="Cambria Math" panose="02040503050406030204" pitchFamily="18" charset="0"/>
                            </a:rPr>
                            <m:t>+1</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𝜃</m:t>
                          </m:r>
                        </m:e>
                        <m:sup>
                          <m:r>
                            <a:rPr lang="en-US" i="1">
                              <a:latin typeface="Cambria Math" panose="02040503050406030204" pitchFamily="18" charset="0"/>
                            </a:rPr>
                            <m:t>𝑡</m:t>
                          </m:r>
                        </m:sup>
                      </m:sSup>
                      <m:r>
                        <a:rPr lang="en-US" i="1">
                          <a:latin typeface="Cambria Math" panose="02040503050406030204" pitchFamily="18" charset="0"/>
                        </a:rPr>
                        <m:t>−</m:t>
                      </m:r>
                      <m:r>
                        <a:rPr lang="en-US" i="1">
                          <a:latin typeface="Cambria Math" panose="02040503050406030204" pitchFamily="18" charset="0"/>
                        </a:rPr>
                        <m:t>𝜂</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𝜃</m:t>
                          </m:r>
                        </m:sub>
                      </m:sSub>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𝜃</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AAC14633-69C2-4B20-A25D-5198ADF9F536}"/>
                  </a:ext>
                </a:extLst>
              </p:cNvPr>
              <p:cNvSpPr txBox="1">
                <a:spLocks noRot="1" noChangeAspect="1" noMove="1" noResize="1" noEditPoints="1" noAdjustHandles="1" noChangeArrowheads="1" noChangeShapeType="1" noTextEdit="1"/>
              </p:cNvSpPr>
              <p:nvPr/>
            </p:nvSpPr>
            <p:spPr>
              <a:xfrm>
                <a:off x="4114800" y="5869094"/>
                <a:ext cx="3385670" cy="317844"/>
              </a:xfrm>
              <a:prstGeom prst="rect">
                <a:avLst/>
              </a:prstGeom>
              <a:blipFill>
                <a:blip r:embed="rId3"/>
                <a:stretch>
                  <a:fillRect l="-1124" r="-2247" b="-23077"/>
                </a:stretch>
              </a:blipFill>
            </p:spPr>
            <p:txBody>
              <a:bodyPr/>
              <a:lstStyle/>
              <a:p>
                <a:r>
                  <a:rPr lang="en-US">
                    <a:noFill/>
                  </a:rPr>
                  <a:t> </a:t>
                </a:r>
              </a:p>
            </p:txBody>
          </p:sp>
        </mc:Fallback>
      </mc:AlternateContent>
    </p:spTree>
    <p:extLst>
      <p:ext uri="{BB962C8B-B14F-4D97-AF65-F5344CB8AC3E}">
        <p14:creationId xmlns:p14="http://schemas.microsoft.com/office/powerpoint/2010/main" val="20970017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66817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The derivative of this function for </a:t>
            </a:r>
            <a:r>
              <a:rPr lang="en-US" b="1" dirty="0"/>
              <a:t>a single training example </a:t>
            </a:r>
            <a:r>
              <a:rPr lang="en-US" i="1" dirty="0"/>
              <a:t>x </a:t>
            </a:r>
            <a:r>
              <a:rPr lang="en-US" dirty="0"/>
              <a:t>for a single weight </a:t>
            </a:r>
            <a:r>
              <a:rPr lang="en-US" i="1" dirty="0" err="1"/>
              <a:t>w</a:t>
            </a:r>
            <a:r>
              <a:rPr lang="en-US" i="1" baseline="-25000" dirty="0" err="1"/>
              <a:t>j</a:t>
            </a:r>
            <a:r>
              <a:rPr lang="en-US" dirty="0"/>
              <a:t> is</a:t>
            </a:r>
          </a:p>
          <a:p>
            <a:endParaRPr lang="en-US" dirty="0"/>
          </a:p>
          <a:p>
            <a:endParaRPr lang="en-US" dirty="0"/>
          </a:p>
          <a:p>
            <a:endParaRPr lang="en-US" dirty="0"/>
          </a:p>
          <a:p>
            <a:pPr algn="ctr"/>
            <a:r>
              <a:rPr lang="en-US" dirty="0"/>
              <a:t>The gradient vector has 3 dimensions, for w</a:t>
            </a:r>
            <a:r>
              <a:rPr lang="en-US" baseline="-25000" dirty="0"/>
              <a:t>1</a:t>
            </a:r>
            <a:r>
              <a:rPr lang="en-US" dirty="0"/>
              <a:t>, w</a:t>
            </a:r>
            <a:r>
              <a:rPr lang="en-US" baseline="-25000" dirty="0"/>
              <a:t>2</a:t>
            </a:r>
            <a:r>
              <a:rPr lang="en-US" dirty="0"/>
              <a:t>, and b.</a:t>
            </a:r>
            <a:br>
              <a:rPr lang="en-US" dirty="0"/>
            </a:br>
            <a:r>
              <a:rPr lang="en-US" dirty="0"/>
              <a:t> For our input, x</a:t>
            </a:r>
            <a:r>
              <a:rPr lang="en-US" baseline="-25000" dirty="0"/>
              <a:t>1</a:t>
            </a:r>
            <a:r>
              <a:rPr lang="en-US" dirty="0"/>
              <a:t> = 3 and x</a:t>
            </a:r>
            <a:r>
              <a:rPr lang="en-US" baseline="-25000" dirty="0"/>
              <a:t>2</a:t>
            </a:r>
            <a:r>
              <a:rPr lang="en-US" dirty="0"/>
              <a:t> = 2</a:t>
            </a:r>
          </a:p>
          <a:p>
            <a:pPr algn="ctr"/>
            <a:r>
              <a:rPr lang="en-US" dirty="0"/>
              <a:t>x</a:t>
            </a:r>
            <a:r>
              <a:rPr lang="en-US" baseline="-25000" dirty="0"/>
              <a:t>2</a:t>
            </a:r>
            <a:r>
              <a:rPr lang="en-US" dirty="0"/>
              <a:t> = 2 </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8E61F753-19E0-47B7-BAEC-B7E34AF7B7DE}"/>
                  </a:ext>
                </a:extLst>
              </p:cNvPr>
              <p:cNvSpPr txBox="1"/>
              <p:nvPr/>
            </p:nvSpPr>
            <p:spPr>
              <a:xfrm>
                <a:off x="4005326" y="1975864"/>
                <a:ext cx="3742819" cy="6840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𝐿</m:t>
                              </m:r>
                            </m:e>
                            <m:sub>
                              <m:r>
                                <a:rPr lang="en-US" sz="2000" i="1">
                                  <a:latin typeface="Cambria Math" panose="02040503050406030204" pitchFamily="18" charset="0"/>
                                </a:rPr>
                                <m:t>𝐶𝐸</m:t>
                              </m:r>
                            </m:sub>
                          </m:sSub>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i="1">
                                  <a:latin typeface="Cambria Math" panose="02040503050406030204" pitchFamily="18" charset="0"/>
                                </a:rPr>
                                <m:t>, </m:t>
                              </m:r>
                              <m:r>
                                <a:rPr lang="en-US" sz="2000" i="1">
                                  <a:latin typeface="Cambria Math" panose="02040503050406030204" pitchFamily="18" charset="0"/>
                                </a:rPr>
                                <m:t>𝑦</m:t>
                              </m:r>
                            </m:e>
                          </m:d>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𝑗</m:t>
                              </m:r>
                            </m:sub>
                          </m:sSub>
                        </m:den>
                      </m:f>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𝑠</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𝑏</m:t>
                              </m:r>
                            </m:e>
                          </m:d>
                          <m:r>
                            <a:rPr lang="en-US" sz="2000" i="1">
                              <a:latin typeface="Cambria Math" panose="02040503050406030204" pitchFamily="18" charset="0"/>
                            </a:rPr>
                            <m:t>−</m:t>
                          </m:r>
                          <m:r>
                            <a:rPr lang="en-US" sz="2000" i="1">
                              <a:latin typeface="Cambria Math" panose="02040503050406030204" pitchFamily="18" charset="0"/>
                            </a:rPr>
                            <m:t>𝑦</m:t>
                          </m:r>
                        </m:e>
                      </m:d>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𝑗</m:t>
                          </m:r>
                        </m:sub>
                      </m:sSub>
                    </m:oMath>
                  </m:oMathPara>
                </a14:m>
                <a:endParaRPr lang="en-US" sz="2000" dirty="0"/>
              </a:p>
            </p:txBody>
          </p:sp>
        </mc:Choice>
        <mc:Fallback>
          <p:sp>
            <p:nvSpPr>
              <p:cNvPr id="4" name="TextBox 3">
                <a:extLst>
                  <a:ext uri="{FF2B5EF4-FFF2-40B4-BE49-F238E27FC236}">
                    <a16:creationId xmlns:a16="http://schemas.microsoft.com/office/drawing/2014/main" id="{8E61F753-19E0-47B7-BAEC-B7E34AF7B7DE}"/>
                  </a:ext>
                </a:extLst>
              </p:cNvPr>
              <p:cNvSpPr txBox="1">
                <a:spLocks noRot="1" noChangeAspect="1" noMove="1" noResize="1" noEditPoints="1" noAdjustHandles="1" noChangeArrowheads="1" noChangeShapeType="1" noTextEdit="1"/>
              </p:cNvSpPr>
              <p:nvPr/>
            </p:nvSpPr>
            <p:spPr>
              <a:xfrm>
                <a:off x="4005326" y="1975864"/>
                <a:ext cx="3742819" cy="684098"/>
              </a:xfrm>
              <a:prstGeom prst="rect">
                <a:avLst/>
              </a:prstGeom>
              <a:blipFill>
                <a:blip r:embed="rId3"/>
                <a:stretch>
                  <a:fillRect l="-676" t="-10909"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FB7A294-BDE1-411F-8CFC-2420CE2166B0}"/>
                  </a:ext>
                </a:extLst>
              </p:cNvPr>
              <p:cNvSpPr txBox="1"/>
              <p:nvPr/>
            </p:nvSpPr>
            <p:spPr>
              <a:xfrm>
                <a:off x="2021166" y="4325815"/>
                <a:ext cx="8149667" cy="1383136"/>
              </a:xfrm>
              <a:prstGeom prst="rect">
                <a:avLst/>
              </a:prstGeom>
              <a:noFill/>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m:rPr>
                            <m:sty m:val="p"/>
                          </m:rPr>
                          <a:rPr lang="en-US" i="1">
                            <a:latin typeface="Cambria Math" panose="02040503050406030204" pitchFamily="18" charset="0"/>
                            <a:ea typeface="Cambria Math" panose="02040503050406030204" pitchFamily="18" charset="0"/>
                          </a:rPr>
                          <m:t>∇</m:t>
                        </m:r>
                      </m:e>
                      <m:sub>
                        <m:r>
                          <a:rPr lang="en-US" i="1">
                            <a:latin typeface="Cambria Math" panose="02040503050406030204" pitchFamily="18" charset="0"/>
                            <a:ea typeface="Cambria Math" panose="02040503050406030204" pitchFamily="18" charset="0"/>
                          </a:rPr>
                          <m:t>𝑤</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sub>
                    </m:sSub>
                    <m:r>
                      <a:rPr lang="en-US" i="1">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r>
                                    <a:rPr lang="en-US" i="1">
                                      <a:latin typeface="Cambria Math" panose="02040503050406030204" pitchFamily="18" charset="0"/>
                                    </a:rPr>
                                    <m:t>𝑏</m:t>
                                  </m:r>
                                </m:den>
                              </m:f>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𝑦</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𝑦</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mr>
                          <m:m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𝑦</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−1</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−1</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mr>
                          <m:m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−1</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−0.5</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r>
                                <a:rPr lang="en-US" i="1">
                                  <a:latin typeface="Cambria Math" panose="02040503050406030204" pitchFamily="18" charset="0"/>
                                </a:rPr>
                                <m:t>−0.5</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mr>
                          <m:mr>
                            <m:e>
                              <m:r>
                                <a:rPr lang="en-US" i="1">
                                  <a:latin typeface="Cambria Math" panose="02040503050406030204" pitchFamily="18" charset="0"/>
                                </a:rPr>
                                <m:t>−0.5</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−1.5</m:t>
                              </m:r>
                            </m:e>
                          </m:mr>
                          <m:mr>
                            <m:e>
                              <m:r>
                                <a:rPr lang="en-US" i="1">
                                  <a:latin typeface="Cambria Math" panose="02040503050406030204" pitchFamily="18" charset="0"/>
                                </a:rPr>
                                <m:t>−1.0</m:t>
                              </m:r>
                            </m:e>
                          </m:mr>
                          <m:mr>
                            <m:e>
                              <m:r>
                                <a:rPr lang="en-US" i="1">
                                  <a:latin typeface="Cambria Math" panose="02040503050406030204" pitchFamily="18" charset="0"/>
                                </a:rPr>
                                <m:t>−0.5</m:t>
                              </m:r>
                            </m:e>
                          </m:mr>
                        </m:m>
                      </m:e>
                    </m:d>
                  </m:oMath>
                </a14:m>
                <a:endParaRPr lang="en-US" dirty="0"/>
              </a:p>
            </p:txBody>
          </p:sp>
        </mc:Choice>
        <mc:Fallback xmlns="">
          <p:sp>
            <p:nvSpPr>
              <p:cNvPr id="6" name="TextBox 5">
                <a:extLst>
                  <a:ext uri="{FF2B5EF4-FFF2-40B4-BE49-F238E27FC236}">
                    <a16:creationId xmlns:a16="http://schemas.microsoft.com/office/drawing/2014/main" id="{9FB7A294-BDE1-411F-8CFC-2420CE2166B0}"/>
                  </a:ext>
                </a:extLst>
              </p:cNvPr>
              <p:cNvSpPr txBox="1">
                <a:spLocks noRot="1" noChangeAspect="1" noMove="1" noResize="1" noEditPoints="1" noAdjustHandles="1" noChangeArrowheads="1" noChangeShapeType="1" noTextEdit="1"/>
              </p:cNvSpPr>
              <p:nvPr/>
            </p:nvSpPr>
            <p:spPr>
              <a:xfrm>
                <a:off x="2021166" y="4325815"/>
                <a:ext cx="8149667" cy="1383136"/>
              </a:xfrm>
              <a:prstGeom prst="rect">
                <a:avLst/>
              </a:prstGeom>
              <a:blipFill>
                <a:blip r:embed="rId4"/>
                <a:stretch>
                  <a:fillRect l="-935" b="-3636"/>
                </a:stretch>
              </a:blipFill>
            </p:spPr>
            <p:txBody>
              <a:bodyPr/>
              <a:lstStyle/>
              <a:p>
                <a:r>
                  <a:rPr lang="en-US">
                    <a:noFill/>
                  </a:rPr>
                  <a:t> </a:t>
                </a:r>
              </a:p>
            </p:txBody>
          </p:sp>
        </mc:Fallback>
      </mc:AlternateContent>
    </p:spTree>
    <p:extLst>
      <p:ext uri="{BB962C8B-B14F-4D97-AF65-F5344CB8AC3E}">
        <p14:creationId xmlns:p14="http://schemas.microsoft.com/office/powerpoint/2010/main" val="26494870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Now that we have a gradient ∇</a:t>
            </a:r>
            <a:r>
              <a:rPr lang="en-US" baseline="-25000" dirty="0" err="1"/>
              <a:t>w,b</a:t>
            </a:r>
            <a:r>
              <a:rPr lang="en-US" dirty="0"/>
              <a:t> , we compute the new parameter vector θ</a:t>
            </a:r>
            <a:r>
              <a:rPr lang="en-US" baseline="30000" dirty="0"/>
              <a:t>1</a:t>
            </a:r>
            <a:r>
              <a:rPr lang="en-US" dirty="0"/>
              <a:t> by moving θ</a:t>
            </a:r>
            <a:r>
              <a:rPr lang="en-US" baseline="30000" dirty="0"/>
              <a:t>0</a:t>
            </a:r>
            <a:r>
              <a:rPr lang="en-US" dirty="0"/>
              <a:t> in the opposite direction from the gradient: </a:t>
            </a:r>
          </a:p>
          <a:p>
            <a:endParaRPr lang="en-US" dirty="0"/>
          </a:p>
          <a:p>
            <a:endParaRPr lang="en-US" dirty="0"/>
          </a:p>
          <a:p>
            <a:endParaRPr lang="en-US" dirty="0"/>
          </a:p>
          <a:p>
            <a:endParaRPr lang="en-US" dirty="0"/>
          </a:p>
          <a:p>
            <a:endParaRPr lang="en-US" dirty="0"/>
          </a:p>
          <a:p>
            <a:r>
              <a:rPr lang="en-US" dirty="0"/>
              <a:t>So after one step of gradient descent, the weights have shifted to be: </a:t>
            </a:r>
          </a:p>
          <a:p>
            <a:pPr algn="ctr"/>
            <a:r>
              <a:rPr lang="en-US" i="1" dirty="0"/>
              <a:t>w</a:t>
            </a:r>
            <a:r>
              <a:rPr lang="en-US" baseline="-25000" dirty="0"/>
              <a:t>1</a:t>
            </a:r>
            <a:r>
              <a:rPr lang="en-US" dirty="0"/>
              <a:t> = 0.15, </a:t>
            </a:r>
            <a:r>
              <a:rPr lang="en-US" i="1" dirty="0"/>
              <a:t>w</a:t>
            </a:r>
            <a:r>
              <a:rPr lang="en-US" baseline="-25000" dirty="0"/>
              <a:t>2</a:t>
            </a:r>
            <a:r>
              <a:rPr lang="en-US" dirty="0"/>
              <a:t> = 0.1, and </a:t>
            </a:r>
            <a:r>
              <a:rPr lang="en-US" i="1" dirty="0"/>
              <a:t>b</a:t>
            </a:r>
            <a:r>
              <a:rPr lang="en-US" dirty="0"/>
              <a:t>= .05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E3E1427-985B-4863-BE37-BFC0C8D50EC0}"/>
                  </a:ext>
                </a:extLst>
              </p:cNvPr>
              <p:cNvSpPr txBox="1"/>
              <p:nvPr/>
            </p:nvSpPr>
            <p:spPr>
              <a:xfrm>
                <a:off x="3464171" y="2444884"/>
                <a:ext cx="3912481" cy="9841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𝜃</m:t>
                          </m:r>
                        </m:e>
                        <m:sup>
                          <m:r>
                            <a:rPr lang="en-US" sz="2400" i="1">
                              <a:latin typeface="Cambria Math" panose="02040503050406030204" pitchFamily="18" charset="0"/>
                            </a:rPr>
                            <m:t>1</m:t>
                          </m:r>
                        </m:sup>
                      </m:sSup>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m:rPr>
                                        <m:brk m:alnAt="7"/>
                                      </m:rPr>
                                      <a:rPr lang="en-US" sz="2400" i="1">
                                        <a:latin typeface="Cambria Math" panose="02040503050406030204" pitchFamily="18" charset="0"/>
                                      </a:rPr>
                                      <m:t>𝑤</m:t>
                                    </m:r>
                                  </m:e>
                                  <m:sub>
                                    <m:r>
                                      <m:rPr>
                                        <m:brk m:alnAt="7"/>
                                      </m:rPr>
                                      <a:rPr lang="en-US" sz="2400" i="1">
                                        <a:latin typeface="Cambria Math" panose="02040503050406030204" pitchFamily="18" charset="0"/>
                                      </a:rPr>
                                      <m:t>1</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2</m:t>
                                    </m:r>
                                  </m:sub>
                                </m:sSub>
                              </m:e>
                            </m:mr>
                            <m:mr>
                              <m:e>
                                <m:r>
                                  <a:rPr lang="en-US" sz="2400" i="1">
                                    <a:latin typeface="Cambria Math" panose="02040503050406030204" pitchFamily="18" charset="0"/>
                                  </a:rPr>
                                  <m:t>𝑏</m:t>
                                </m:r>
                              </m:e>
                            </m:mr>
                          </m:m>
                        </m:e>
                      </m:d>
                      <m:r>
                        <a:rPr lang="en-US" sz="2400" i="1">
                          <a:latin typeface="Cambria Math" panose="02040503050406030204" pitchFamily="18" charset="0"/>
                        </a:rPr>
                        <m:t>−</m:t>
                      </m:r>
                      <m:r>
                        <a:rPr lang="en-US" sz="2400" i="1">
                          <a:latin typeface="Cambria Math" panose="02040503050406030204" pitchFamily="18" charset="0"/>
                        </a:rPr>
                        <m:t>𝜂</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−1.5</m:t>
                                </m:r>
                              </m:e>
                            </m:mr>
                            <m:mr>
                              <m:e>
                                <m:r>
                                  <a:rPr lang="en-US" sz="2400" i="1">
                                    <a:latin typeface="Cambria Math" panose="02040503050406030204" pitchFamily="18" charset="0"/>
                                  </a:rPr>
                                  <m:t>−1.0</m:t>
                                </m:r>
                              </m:e>
                            </m:mr>
                            <m:mr>
                              <m:e>
                                <m:r>
                                  <a:rPr lang="en-US" sz="2400" i="1">
                                    <a:latin typeface="Cambria Math" panose="02040503050406030204" pitchFamily="18" charset="0"/>
                                  </a:rPr>
                                  <m:t>−0.5</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.15</m:t>
                                </m:r>
                              </m:e>
                            </m:mr>
                            <m:mr>
                              <m:e>
                                <m:r>
                                  <a:rPr lang="en-US" sz="2400" i="1">
                                    <a:latin typeface="Cambria Math" panose="02040503050406030204" pitchFamily="18" charset="0"/>
                                  </a:rPr>
                                  <m:t>.1</m:t>
                                </m:r>
                              </m:e>
                            </m:mr>
                            <m:mr>
                              <m:e>
                                <m:r>
                                  <a:rPr lang="en-US" sz="2400" i="1">
                                    <a:latin typeface="Cambria Math" panose="02040503050406030204" pitchFamily="18" charset="0"/>
                                  </a:rPr>
                                  <m:t>.05</m:t>
                                </m:r>
                              </m:e>
                            </m:mr>
                          </m:m>
                        </m:e>
                      </m:d>
                    </m:oMath>
                  </m:oMathPara>
                </a14:m>
                <a:endParaRPr lang="en-US" sz="2400" dirty="0"/>
              </a:p>
            </p:txBody>
          </p:sp>
        </mc:Choice>
        <mc:Fallback xmlns="">
          <p:sp>
            <p:nvSpPr>
              <p:cNvPr id="5" name="TextBox 4">
                <a:extLst>
                  <a:ext uri="{FF2B5EF4-FFF2-40B4-BE49-F238E27FC236}">
                    <a16:creationId xmlns:a16="http://schemas.microsoft.com/office/drawing/2014/main" id="{DE3E1427-985B-4863-BE37-BFC0C8D50EC0}"/>
                  </a:ext>
                </a:extLst>
              </p:cNvPr>
              <p:cNvSpPr txBox="1">
                <a:spLocks noRot="1" noChangeAspect="1" noMove="1" noResize="1" noEditPoints="1" noAdjustHandles="1" noChangeArrowheads="1" noChangeShapeType="1" noTextEdit="1"/>
              </p:cNvSpPr>
              <p:nvPr/>
            </p:nvSpPr>
            <p:spPr>
              <a:xfrm>
                <a:off x="3464171" y="2444884"/>
                <a:ext cx="3912481" cy="984116"/>
              </a:xfrm>
              <a:prstGeom prst="rect">
                <a:avLst/>
              </a:prstGeom>
              <a:blipFill>
                <a:blip r:embed="rId3"/>
                <a:stretch>
                  <a:fillRect l="-1294" t="-1266" b="-10127"/>
                </a:stretch>
              </a:blipFill>
            </p:spPr>
            <p:txBody>
              <a:bodyPr/>
              <a:lstStyle/>
              <a:p>
                <a:r>
                  <a:rPr lang="en-US">
                    <a:noFill/>
                  </a:rPr>
                  <a:t> </a:t>
                </a:r>
              </a:p>
            </p:txBody>
          </p:sp>
        </mc:Fallback>
      </mc:AlternateContent>
    </p:spTree>
    <p:extLst>
      <p:ext uri="{BB962C8B-B14F-4D97-AF65-F5344CB8AC3E}">
        <p14:creationId xmlns:p14="http://schemas.microsoft.com/office/powerpoint/2010/main" val="25546605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Mini-batch training </a:t>
            </a:r>
          </a:p>
        </p:txBody>
      </p:sp>
      <p:sp>
        <p:nvSpPr>
          <p:cNvPr id="3" name="Content Placeholder 2"/>
          <p:cNvSpPr>
            <a:spLocks noGrp="1"/>
          </p:cNvSpPr>
          <p:nvPr>
            <p:ph idx="1"/>
          </p:nvPr>
        </p:nvSpPr>
        <p:spPr/>
        <p:txBody>
          <a:bodyPr/>
          <a:lstStyle/>
          <a:p>
            <a:r>
              <a:rPr lang="en-US" b="1" dirty="0"/>
              <a:t>Stochastic</a:t>
            </a:r>
            <a:r>
              <a:rPr lang="en-US" dirty="0"/>
              <a:t> gradient descent chooses a </a:t>
            </a:r>
            <a:r>
              <a:rPr lang="en-US" b="1" dirty="0"/>
              <a:t>single random example </a:t>
            </a:r>
            <a:r>
              <a:rPr lang="en-US" dirty="0"/>
              <a:t>at a time and updates its weights on that example. As a result, the updates can fluctuate.</a:t>
            </a:r>
          </a:p>
          <a:p>
            <a:r>
              <a:rPr lang="en-US" dirty="0"/>
              <a:t>An alternate is </a:t>
            </a:r>
            <a:r>
              <a:rPr lang="en-US" b="1" dirty="0"/>
              <a:t>batch training, </a:t>
            </a:r>
            <a:r>
              <a:rPr lang="en-US" dirty="0"/>
              <a:t>which</a:t>
            </a:r>
            <a:r>
              <a:rPr lang="en-US" b="1" dirty="0"/>
              <a:t> </a:t>
            </a:r>
            <a:r>
              <a:rPr lang="en-US" dirty="0"/>
              <a:t>computes the gradient over the </a:t>
            </a:r>
            <a:r>
              <a:rPr lang="en-US" b="1" dirty="0"/>
              <a:t>entire dataset</a:t>
            </a:r>
            <a:r>
              <a:rPr lang="en-US" dirty="0"/>
              <a:t>. This gives a much better estimate of which direction to move the weights but takes a long time to compute.</a:t>
            </a:r>
          </a:p>
          <a:p>
            <a:r>
              <a:rPr lang="en-US" dirty="0"/>
              <a:t>A commonly used compromise is </a:t>
            </a:r>
            <a:r>
              <a:rPr lang="en-US" b="1" dirty="0"/>
              <a:t>mini-batch training</a:t>
            </a:r>
            <a:r>
              <a:rPr lang="en-US" dirty="0"/>
              <a:t>, where we train on a small batch.  The batch size can be 512 or 1024, often selected based on computational resources, so that all examples in the mini-batch can be processed in parallel.  The loss is then accumulated. </a:t>
            </a:r>
          </a:p>
        </p:txBody>
      </p:sp>
    </p:spTree>
    <p:extLst>
      <p:ext uri="{BB962C8B-B14F-4D97-AF65-F5344CB8AC3E}">
        <p14:creationId xmlns:p14="http://schemas.microsoft.com/office/powerpoint/2010/main" val="23360223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a:t>
            </a:r>
          </a:p>
        </p:txBody>
      </p:sp>
      <p:sp>
        <p:nvSpPr>
          <p:cNvPr id="3" name="Content Placeholder 2"/>
          <p:cNvSpPr>
            <a:spLocks noGrp="1"/>
          </p:cNvSpPr>
          <p:nvPr>
            <p:ph idx="1"/>
          </p:nvPr>
        </p:nvSpPr>
        <p:spPr/>
        <p:txBody>
          <a:bodyPr>
            <a:normAutofit/>
          </a:bodyPr>
          <a:lstStyle/>
          <a:p>
            <a:r>
              <a:rPr lang="en-US" b="1" dirty="0"/>
              <a:t>Overfitting </a:t>
            </a:r>
            <a:r>
              <a:rPr lang="en-US" dirty="0"/>
              <a:t>is a problem with many machine learning models. Overfitting results in poor generalization and poor performance on unseen test set.</a:t>
            </a:r>
          </a:p>
          <a:p>
            <a:r>
              <a:rPr lang="en-US" dirty="0"/>
              <a:t>In logistic regression, if a feature only occurs in one class then it will get a </a:t>
            </a:r>
            <a:r>
              <a:rPr lang="en-US" b="1" dirty="0"/>
              <a:t>high weight</a:t>
            </a:r>
            <a:r>
              <a:rPr lang="en-US" dirty="0"/>
              <a:t>.  Sometimes we are just modelling noisy factors that just accidentally correlate with the class.</a:t>
            </a:r>
          </a:p>
          <a:p>
            <a:r>
              <a:rPr lang="en-US" b="1" dirty="0"/>
              <a:t>Regularization </a:t>
            </a:r>
            <a:r>
              <a:rPr lang="en-US" dirty="0"/>
              <a:t>is a way to penalize large weights.  A regularization term is added to the loss function. </a:t>
            </a:r>
          </a:p>
          <a:p>
            <a:r>
              <a:rPr lang="en-US" dirty="0"/>
              <a:t>Lasso regression uses L1 regularization</a:t>
            </a:r>
            <a:br>
              <a:rPr lang="en-US" dirty="0"/>
            </a:br>
            <a:r>
              <a:rPr lang="en-US" dirty="0"/>
              <a:t>Ridge regression uses L2 regularization </a:t>
            </a:r>
          </a:p>
          <a:p>
            <a:endParaRPr lang="en-US" dirty="0"/>
          </a:p>
        </p:txBody>
      </p:sp>
    </p:spTree>
    <p:extLst>
      <p:ext uri="{BB962C8B-B14F-4D97-AF65-F5344CB8AC3E}">
        <p14:creationId xmlns:p14="http://schemas.microsoft.com/office/powerpoint/2010/main" val="3739646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Sentiment classifier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t>For sentiment classification, consider an input observation </a:t>
                </a:r>
                <a:r>
                  <a:rPr lang="en-US" sz="2400" i="1" dirty="0"/>
                  <a:t>x</a:t>
                </a:r>
                <a:r>
                  <a:rPr lang="en-US" sz="2400" dirty="0"/>
                  <a:t>, represented by a vector of </a:t>
                </a:r>
                <a:r>
                  <a:rPr lang="en-US" sz="2400" b="1" dirty="0"/>
                  <a:t>features</a:t>
                </a:r>
                <a:r>
                  <a:rPr lang="en-US" sz="2400" dirty="0"/>
                  <a:t> [</a:t>
                </a:r>
                <a:r>
                  <a:rPr lang="en-US" sz="2400" i="1" dirty="0"/>
                  <a:t>x</a:t>
                </a:r>
                <a:r>
                  <a:rPr lang="en-US" sz="2400" baseline="-25000" dirty="0"/>
                  <a:t>1</a:t>
                </a:r>
                <a:r>
                  <a:rPr lang="en-US" sz="2400" dirty="0"/>
                  <a:t>,</a:t>
                </a:r>
                <a:r>
                  <a:rPr lang="en-US" sz="2400" i="1" dirty="0"/>
                  <a:t>x</a:t>
                </a:r>
                <a:r>
                  <a:rPr lang="en-US" sz="2400" baseline="-25000" dirty="0"/>
                  <a:t>2</a:t>
                </a:r>
                <a:r>
                  <a:rPr lang="en-US" sz="2400" dirty="0"/>
                  <a:t>,...,</a:t>
                </a:r>
                <a:r>
                  <a:rPr lang="en-US" sz="2400" i="1" dirty="0" err="1"/>
                  <a:t>x</a:t>
                </a:r>
                <a:r>
                  <a:rPr lang="en-US" sz="2400" i="1" baseline="-25000" dirty="0" err="1"/>
                  <a:t>n</a:t>
                </a:r>
                <a:r>
                  <a:rPr lang="en-US" sz="2400" dirty="0"/>
                  <a:t>].  The classifier output </a:t>
                </a:r>
                <a:r>
                  <a:rPr lang="en-US" sz="2400" i="1" dirty="0"/>
                  <a:t>y </a:t>
                </a:r>
                <a:r>
                  <a:rPr lang="en-US" sz="2400" dirty="0"/>
                  <a:t>can be 1 (positive sentiment) or 0 (negative sentiment).  We want to estimate </a:t>
                </a:r>
                <a:r>
                  <a:rPr lang="en-US" sz="2400" b="1" i="1" dirty="0"/>
                  <a:t>P</a:t>
                </a:r>
                <a:r>
                  <a:rPr lang="en-US" sz="2400" b="1" dirty="0"/>
                  <a:t>(</a:t>
                </a:r>
                <a:r>
                  <a:rPr lang="en-US" sz="2400" b="1" i="1" dirty="0"/>
                  <a:t>y </a:t>
                </a:r>
                <a:r>
                  <a:rPr lang="en-US" sz="2400" b="1" dirty="0"/>
                  <a:t>= 1|</a:t>
                </a:r>
                <a:r>
                  <a:rPr lang="en-US" sz="2400" b="1" i="1" dirty="0"/>
                  <a:t>x</a:t>
                </a:r>
                <a:r>
                  <a:rPr lang="en-US" sz="2400" b="1" dirty="0"/>
                  <a:t>)</a:t>
                </a:r>
                <a:r>
                  <a:rPr lang="en-US" sz="2400" dirty="0"/>
                  <a:t>. </a:t>
                </a:r>
              </a:p>
              <a:p>
                <a:r>
                  <a:rPr lang="en-US" sz="2400" dirty="0"/>
                  <a:t>Logistic regression solves this task by learning, from a training set, a vector of </a:t>
                </a:r>
                <a:r>
                  <a:rPr lang="en-US" sz="2400" b="1" dirty="0"/>
                  <a:t>weights</a:t>
                </a:r>
                <a:r>
                  <a:rPr lang="en-US" sz="2400" dirty="0"/>
                  <a:t> and a </a:t>
                </a:r>
                <a:r>
                  <a:rPr lang="en-US" sz="2400" b="1" dirty="0"/>
                  <a:t>bias term</a:t>
                </a:r>
                <a:r>
                  <a:rPr lang="en-US" sz="2400" dirty="0"/>
                  <a:t>. </a:t>
                </a: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𝑏</m:t>
                          </m:r>
                        </m:e>
                      </m:nary>
                    </m:oMath>
                  </m:oMathPara>
                </a14:m>
                <a:endParaRPr lang="en-US" sz="2400" dirty="0"/>
              </a:p>
              <a:p>
                <a:r>
                  <a:rPr lang="en-US" sz="2400" dirty="0"/>
                  <a:t>We can also write this as a dot product:</a:t>
                </a: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𝑤</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𝑏</m:t>
                      </m:r>
                    </m:oMath>
                  </m:oMathPara>
                </a14:m>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44" t="-1852" b="-794"/>
                </a:stretch>
              </a:blipFill>
            </p:spPr>
            <p:txBody>
              <a:bodyPr/>
              <a:lstStyle/>
              <a:p>
                <a:r>
                  <a:rPr lang="en-US">
                    <a:noFill/>
                  </a:rPr>
                  <a:t> </a:t>
                </a:r>
              </a:p>
            </p:txBody>
          </p:sp>
        </mc:Fallback>
      </mc:AlternateContent>
    </p:spTree>
    <p:extLst>
      <p:ext uri="{BB962C8B-B14F-4D97-AF65-F5344CB8AC3E}">
        <p14:creationId xmlns:p14="http://schemas.microsoft.com/office/powerpoint/2010/main" val="8585979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logistic regression </a:t>
            </a:r>
          </a:p>
        </p:txBody>
      </p:sp>
      <p:sp>
        <p:nvSpPr>
          <p:cNvPr id="3" name="Content Placeholder 2"/>
          <p:cNvSpPr>
            <a:spLocks noGrp="1"/>
          </p:cNvSpPr>
          <p:nvPr>
            <p:ph idx="1"/>
          </p:nvPr>
        </p:nvSpPr>
        <p:spPr/>
        <p:txBody>
          <a:bodyPr/>
          <a:lstStyle/>
          <a:p>
            <a:r>
              <a:rPr lang="en-US" dirty="0"/>
              <a:t>Instead of binary classification, we often want more than two classes.  For sentiment classification we might extend the class labels to be </a:t>
            </a:r>
            <a:r>
              <a:rPr lang="en-US" b="1" dirty="0"/>
              <a:t>positive, negative</a:t>
            </a:r>
            <a:r>
              <a:rPr lang="en-US" dirty="0"/>
              <a:t>, and </a:t>
            </a:r>
            <a:r>
              <a:rPr lang="en-US" b="1" dirty="0"/>
              <a:t>neutral</a:t>
            </a:r>
            <a:r>
              <a:rPr lang="en-US" dirty="0"/>
              <a:t>.</a:t>
            </a:r>
          </a:p>
          <a:p>
            <a:r>
              <a:rPr lang="en-US" dirty="0"/>
              <a:t>We want to know the probability of </a:t>
            </a:r>
            <a:r>
              <a:rPr lang="en-US" i="1" dirty="0"/>
              <a:t>y </a:t>
            </a:r>
            <a:r>
              <a:rPr lang="en-US" dirty="0"/>
              <a:t>for each class </a:t>
            </a:r>
            <a:r>
              <a:rPr lang="en-US" i="1" dirty="0"/>
              <a:t>c </a:t>
            </a:r>
            <a:r>
              <a:rPr lang="en-US" dirty="0"/>
              <a:t>∈ </a:t>
            </a:r>
            <a:r>
              <a:rPr lang="en-US" i="1" dirty="0"/>
              <a:t>C</a:t>
            </a:r>
            <a:r>
              <a:rPr lang="en-US" dirty="0"/>
              <a:t>, </a:t>
            </a:r>
            <a:r>
              <a:rPr lang="en-US" i="1" dirty="0"/>
              <a:t>p</a:t>
            </a:r>
            <a:r>
              <a:rPr lang="en-US" dirty="0"/>
              <a:t>(</a:t>
            </a:r>
            <a:r>
              <a:rPr lang="en-US" i="1" dirty="0"/>
              <a:t>y </a:t>
            </a:r>
            <a:r>
              <a:rPr lang="en-US" dirty="0"/>
              <a:t>= </a:t>
            </a:r>
            <a:r>
              <a:rPr lang="en-US" i="1" dirty="0" err="1"/>
              <a:t>c</a:t>
            </a:r>
            <a:r>
              <a:rPr lang="en-US" dirty="0" err="1"/>
              <a:t>|</a:t>
            </a:r>
            <a:r>
              <a:rPr lang="en-US" i="1" dirty="0" err="1"/>
              <a:t>x</a:t>
            </a:r>
            <a:r>
              <a:rPr lang="en-US" dirty="0"/>
              <a:t>). </a:t>
            </a:r>
          </a:p>
          <a:p>
            <a:r>
              <a:rPr lang="en-US" dirty="0"/>
              <a:t>To get a proper probability, we will use a </a:t>
            </a:r>
            <a:r>
              <a:rPr lang="en-US" b="1" dirty="0"/>
              <a:t>generalization of the sigmoid function</a:t>
            </a:r>
            <a:r>
              <a:rPr lang="en-US" dirty="0"/>
              <a:t> called the </a:t>
            </a:r>
            <a:r>
              <a:rPr lang="en-US" b="1" dirty="0" err="1"/>
              <a:t>softmax</a:t>
            </a:r>
            <a:r>
              <a:rPr lang="en-US" b="1" dirty="0"/>
              <a:t> function.</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7EDE5E7-D20F-4413-A3A7-D4DB98EF05CC}"/>
                  </a:ext>
                </a:extLst>
              </p:cNvPr>
              <p:cNvSpPr txBox="1"/>
              <p:nvPr/>
            </p:nvSpPr>
            <p:spPr>
              <a:xfrm>
                <a:off x="3767821" y="3745465"/>
                <a:ext cx="3779304" cy="10316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000">
                          <a:latin typeface="Cambria Math" panose="02040503050406030204" pitchFamily="18" charset="0"/>
                        </a:rPr>
                        <m:t>softmax</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e>
                      </m:d>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𝑗</m:t>
                                  </m:r>
                                </m:sub>
                              </m:sSub>
                            </m:sup>
                          </m:sSup>
                        </m:num>
                        <m:den>
                          <m:nary>
                            <m:naryPr>
                              <m:chr m:val="∑"/>
                              <m:limLoc m:val="subSup"/>
                              <m:ctrlPr>
                                <a:rPr lang="en-US" sz="2000" i="1">
                                  <a:latin typeface="Cambria Math" panose="02040503050406030204" pitchFamily="18" charset="0"/>
                                </a:rPr>
                              </m:ctrlPr>
                            </m:naryPr>
                            <m:sub>
                              <m:r>
                                <a:rPr lang="en-US" sz="2000" i="1">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𝑗</m:t>
                                      </m:r>
                                    </m:sub>
                                  </m:sSub>
                                </m:sup>
                              </m:sSup>
                            </m:e>
                          </m:nary>
                        </m:den>
                      </m:f>
                      <m:r>
                        <a:rPr lang="en-US" sz="2000" i="1">
                          <a:latin typeface="Cambria Math" panose="02040503050406030204" pitchFamily="18" charset="0"/>
                        </a:rPr>
                        <m:t> 1≤</m:t>
                      </m:r>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𝑘</m:t>
                      </m:r>
                    </m:oMath>
                  </m:oMathPara>
                </a14:m>
                <a:endParaRPr lang="en-US" sz="2000" dirty="0"/>
              </a:p>
              <a:p>
                <a:endParaRPr lang="en-US" sz="2000" dirty="0"/>
              </a:p>
            </p:txBody>
          </p:sp>
        </mc:Choice>
        <mc:Fallback xmlns="">
          <p:sp>
            <p:nvSpPr>
              <p:cNvPr id="5" name="TextBox 4">
                <a:extLst>
                  <a:ext uri="{FF2B5EF4-FFF2-40B4-BE49-F238E27FC236}">
                    <a16:creationId xmlns:a16="http://schemas.microsoft.com/office/drawing/2014/main" id="{97EDE5E7-D20F-4413-A3A7-D4DB98EF05CC}"/>
                  </a:ext>
                </a:extLst>
              </p:cNvPr>
              <p:cNvSpPr txBox="1">
                <a:spLocks noRot="1" noChangeAspect="1" noMove="1" noResize="1" noEditPoints="1" noAdjustHandles="1" noChangeArrowheads="1" noChangeShapeType="1" noTextEdit="1"/>
              </p:cNvSpPr>
              <p:nvPr/>
            </p:nvSpPr>
            <p:spPr>
              <a:xfrm>
                <a:off x="3767821" y="3745465"/>
                <a:ext cx="3779304" cy="1031693"/>
              </a:xfrm>
              <a:prstGeom prst="rect">
                <a:avLst/>
              </a:prstGeom>
              <a:blipFill>
                <a:blip r:embed="rId3"/>
                <a:stretch>
                  <a:fillRect l="-669" t="-14458" r="-334" b="-38554"/>
                </a:stretch>
              </a:blipFill>
            </p:spPr>
            <p:txBody>
              <a:bodyPr/>
              <a:lstStyle/>
              <a:p>
                <a:r>
                  <a:rPr lang="en-US">
                    <a:noFill/>
                  </a:rPr>
                  <a:t> </a:t>
                </a:r>
              </a:p>
            </p:txBody>
          </p:sp>
        </mc:Fallback>
      </mc:AlternateContent>
    </p:spTree>
    <p:extLst>
      <p:ext uri="{BB962C8B-B14F-4D97-AF65-F5344CB8AC3E}">
        <p14:creationId xmlns:p14="http://schemas.microsoft.com/office/powerpoint/2010/main" val="20124534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Softmax</a:t>
            </a:r>
            <a:endParaRPr lang="en-US" dirty="0"/>
          </a:p>
        </p:txBody>
      </p:sp>
      <p:sp>
        <p:nvSpPr>
          <p:cNvPr id="3" name="Content Placeholder 2"/>
          <p:cNvSpPr>
            <a:spLocks noGrp="1"/>
          </p:cNvSpPr>
          <p:nvPr>
            <p:ph idx="1"/>
          </p:nvPr>
        </p:nvSpPr>
        <p:spPr/>
        <p:txBody>
          <a:bodyPr/>
          <a:lstStyle/>
          <a:p>
            <a:r>
              <a:rPr lang="en-US" dirty="0"/>
              <a:t>The </a:t>
            </a:r>
            <a:r>
              <a:rPr lang="en-US" dirty="0" err="1"/>
              <a:t>softmax</a:t>
            </a:r>
            <a:r>
              <a:rPr lang="en-US" dirty="0"/>
              <a:t> function takes in an input vector </a:t>
            </a:r>
            <a:r>
              <a:rPr lang="en-US" i="1" dirty="0"/>
              <a:t>z </a:t>
            </a:r>
            <a:r>
              <a:rPr lang="en-US" dirty="0"/>
              <a:t>= [</a:t>
            </a:r>
            <a:r>
              <a:rPr lang="en-US" i="1" dirty="0"/>
              <a:t>z</a:t>
            </a:r>
            <a:r>
              <a:rPr lang="en-US" baseline="-25000" dirty="0"/>
              <a:t>1</a:t>
            </a:r>
            <a:r>
              <a:rPr lang="en-US" dirty="0"/>
              <a:t>,</a:t>
            </a:r>
            <a:r>
              <a:rPr lang="en-US" i="1" dirty="0"/>
              <a:t>z</a:t>
            </a:r>
            <a:r>
              <a:rPr lang="en-US" baseline="-25000" dirty="0"/>
              <a:t>2</a:t>
            </a:r>
            <a:r>
              <a:rPr lang="en-US" dirty="0"/>
              <a:t>,...,</a:t>
            </a:r>
            <a:r>
              <a:rPr lang="en-US" i="1" dirty="0" err="1"/>
              <a:t>z</a:t>
            </a:r>
            <a:r>
              <a:rPr lang="en-US" i="1" baseline="-25000" dirty="0" err="1"/>
              <a:t>k</a:t>
            </a:r>
            <a:r>
              <a:rPr lang="en-US" dirty="0"/>
              <a:t>] and outputs a vector of values normalized  into probabilities.</a:t>
            </a:r>
          </a:p>
          <a:p>
            <a:endParaRPr lang="en-US" dirty="0"/>
          </a:p>
          <a:p>
            <a:endParaRPr lang="en-US" dirty="0"/>
          </a:p>
          <a:p>
            <a:endParaRPr lang="en-US" dirty="0"/>
          </a:p>
          <a:p>
            <a:r>
              <a:rPr lang="tr-TR" dirty="0" err="1"/>
              <a:t>For</a:t>
            </a:r>
            <a:r>
              <a:rPr lang="tr-TR" dirty="0"/>
              <a:t> </a:t>
            </a:r>
            <a:r>
              <a:rPr lang="tr-TR" dirty="0" err="1"/>
              <a:t>example</a:t>
            </a:r>
            <a:r>
              <a:rPr lang="tr-TR" dirty="0"/>
              <a:t>, </a:t>
            </a:r>
            <a:r>
              <a:rPr lang="tr-TR" dirty="0" err="1"/>
              <a:t>for</a:t>
            </a:r>
            <a:r>
              <a:rPr lang="tr-TR" dirty="0"/>
              <a:t> </a:t>
            </a:r>
            <a:r>
              <a:rPr lang="tr-TR" dirty="0" err="1"/>
              <a:t>this</a:t>
            </a:r>
            <a:r>
              <a:rPr lang="tr-TR" dirty="0"/>
              <a:t> </a:t>
            </a:r>
            <a:r>
              <a:rPr lang="tr-TR" dirty="0" err="1"/>
              <a:t>input</a:t>
            </a:r>
            <a:r>
              <a:rPr lang="tr-TR" dirty="0"/>
              <a:t>:  </a:t>
            </a:r>
          </a:p>
          <a:p>
            <a:pPr algn="ctr"/>
            <a:r>
              <a:rPr lang="tr-TR" i="1" dirty="0"/>
              <a:t>z </a:t>
            </a:r>
            <a:r>
              <a:rPr lang="tr-TR" dirty="0"/>
              <a:t>= [0.6, 1.1, −1.5, 1.2, 3.2, −1.1] </a:t>
            </a:r>
          </a:p>
          <a:p>
            <a:r>
              <a:rPr lang="tr-TR" dirty="0" err="1"/>
              <a:t>Softmax</a:t>
            </a:r>
            <a:r>
              <a:rPr lang="tr-TR" dirty="0"/>
              <a:t> </a:t>
            </a:r>
            <a:r>
              <a:rPr lang="tr-TR" dirty="0" err="1"/>
              <a:t>will</a:t>
            </a:r>
            <a:r>
              <a:rPr lang="tr-TR" dirty="0"/>
              <a:t> </a:t>
            </a:r>
            <a:r>
              <a:rPr lang="tr-TR" dirty="0" err="1"/>
              <a:t>output</a:t>
            </a:r>
            <a:r>
              <a:rPr lang="tr-TR" dirty="0"/>
              <a:t>:</a:t>
            </a:r>
          </a:p>
          <a:p>
            <a:pPr algn="ctr"/>
            <a:r>
              <a:rPr lang="pt-BR" dirty="0"/>
              <a:t>[0.056, 0.090, 0.007, 0.099, 0.74, 0.010] </a:t>
            </a:r>
          </a:p>
          <a:p>
            <a:pPr algn="ctr"/>
            <a:endParaRPr lang="tr-TR"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90689D9-370B-4D83-87FB-641599A33805}"/>
                  </a:ext>
                </a:extLst>
              </p:cNvPr>
              <p:cNvSpPr txBox="1"/>
              <p:nvPr/>
            </p:nvSpPr>
            <p:spPr>
              <a:xfrm>
                <a:off x="2860431" y="2168770"/>
                <a:ext cx="4991944" cy="680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000">
                          <a:latin typeface="Cambria Math" panose="02040503050406030204" pitchFamily="18" charset="0"/>
                        </a:rPr>
                        <m:t>softmax</m:t>
                      </m:r>
                      <m:d>
                        <m:dPr>
                          <m:ctrlPr>
                            <a:rPr lang="en-US" sz="2000" i="1">
                              <a:latin typeface="Cambria Math" panose="02040503050406030204" pitchFamily="18" charset="0"/>
                            </a:rPr>
                          </m:ctrlPr>
                        </m:dPr>
                        <m:e>
                          <m:r>
                            <a:rPr lang="en-US" sz="2000" i="1">
                              <a:latin typeface="Cambria Math" panose="02040503050406030204" pitchFamily="18" charset="0"/>
                            </a:rPr>
                            <m:t>𝑧</m:t>
                          </m:r>
                        </m:e>
                      </m:d>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1</m:t>
                                  </m:r>
                                </m:sub>
                              </m:sSub>
                            </m:sup>
                          </m:sSup>
                        </m:num>
                        <m:den>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sup>
                              </m:sSup>
                            </m:e>
                          </m:nary>
                        </m:den>
                      </m:f>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2</m:t>
                                  </m:r>
                                </m:sub>
                              </m:sSub>
                            </m:sup>
                          </m:sSup>
                        </m:num>
                        <m:den>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sup>
                              </m:sSup>
                            </m:e>
                          </m:nary>
                        </m:den>
                      </m:f>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𝑘</m:t>
                                  </m:r>
                                </m:sub>
                              </m:sSub>
                            </m:sup>
                          </m:sSup>
                        </m:num>
                        <m:den>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sup>
                              </m:sSup>
                            </m:e>
                          </m:nary>
                        </m:den>
                      </m:f>
                      <m:r>
                        <a:rPr lang="en-US" sz="2000" i="1">
                          <a:latin typeface="Cambria Math" panose="02040503050406030204" pitchFamily="18" charset="0"/>
                        </a:rPr>
                        <m:t>]</m:t>
                      </m:r>
                    </m:oMath>
                  </m:oMathPara>
                </a14:m>
                <a:endParaRPr lang="en-US" sz="2000" dirty="0"/>
              </a:p>
            </p:txBody>
          </p:sp>
        </mc:Choice>
        <mc:Fallback xmlns="">
          <p:sp>
            <p:nvSpPr>
              <p:cNvPr id="4" name="TextBox 3">
                <a:extLst>
                  <a:ext uri="{FF2B5EF4-FFF2-40B4-BE49-F238E27FC236}">
                    <a16:creationId xmlns:a16="http://schemas.microsoft.com/office/drawing/2014/main" id="{190689D9-370B-4D83-87FB-641599A33805}"/>
                  </a:ext>
                </a:extLst>
              </p:cNvPr>
              <p:cNvSpPr txBox="1">
                <a:spLocks noRot="1" noChangeAspect="1" noMove="1" noResize="1" noEditPoints="1" noAdjustHandles="1" noChangeArrowheads="1" noChangeShapeType="1" noTextEdit="1"/>
              </p:cNvSpPr>
              <p:nvPr/>
            </p:nvSpPr>
            <p:spPr>
              <a:xfrm>
                <a:off x="2860431" y="2168770"/>
                <a:ext cx="4991944" cy="680507"/>
              </a:xfrm>
              <a:prstGeom prst="rect">
                <a:avLst/>
              </a:prstGeom>
              <a:blipFill>
                <a:blip r:embed="rId3"/>
                <a:stretch>
                  <a:fillRect l="-761" t="-21818" r="-1269" b="-110909"/>
                </a:stretch>
              </a:blipFill>
            </p:spPr>
            <p:txBody>
              <a:bodyPr/>
              <a:lstStyle/>
              <a:p>
                <a:r>
                  <a:rPr lang="en-US">
                    <a:noFill/>
                  </a:rPr>
                  <a:t> </a:t>
                </a:r>
              </a:p>
            </p:txBody>
          </p:sp>
        </mc:Fallback>
      </mc:AlternateContent>
    </p:spTree>
    <p:extLst>
      <p:ext uri="{BB962C8B-B14F-4D97-AF65-F5344CB8AC3E}">
        <p14:creationId xmlns:p14="http://schemas.microsoft.com/office/powerpoint/2010/main" val="40177872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Neural Networks</a:t>
            </a:r>
          </a:p>
        </p:txBody>
      </p:sp>
      <p:sp>
        <p:nvSpPr>
          <p:cNvPr id="5" name="Subtitle 4"/>
          <p:cNvSpPr>
            <a:spLocks noGrp="1"/>
          </p:cNvSpPr>
          <p:nvPr>
            <p:ph type="subTitle" idx="1"/>
          </p:nvPr>
        </p:nvSpPr>
        <p:spPr/>
        <p:txBody>
          <a:bodyPr/>
          <a:lstStyle/>
          <a:p>
            <a:r>
              <a:rPr lang="en-US" dirty="0" err="1"/>
              <a:t>Jurafsky</a:t>
            </a:r>
            <a:r>
              <a:rPr lang="en-US" dirty="0"/>
              <a:t> and Martin Chapter 7</a:t>
            </a:r>
          </a:p>
        </p:txBody>
      </p:sp>
      <p:sp>
        <p:nvSpPr>
          <p:cNvPr id="2" name="TextBox 1"/>
          <p:cNvSpPr txBox="1"/>
          <p:nvPr/>
        </p:nvSpPr>
        <p:spPr>
          <a:xfrm>
            <a:off x="6868161" y="37592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7686537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953750" cy="771525"/>
          </a:xfrm>
        </p:spPr>
        <p:txBody>
          <a:bodyPr/>
          <a:lstStyle/>
          <a:p>
            <a:r>
              <a:rPr lang="en-US"/>
              <a:t>Review: Perceptron</a:t>
            </a:r>
          </a:p>
        </p:txBody>
      </p:sp>
      <p:sp>
        <p:nvSpPr>
          <p:cNvPr id="3" name="Content Placeholder 2"/>
          <p:cNvSpPr>
            <a:spLocks noGrp="1"/>
          </p:cNvSpPr>
          <p:nvPr>
            <p:ph idx="4294967295"/>
          </p:nvPr>
        </p:nvSpPr>
        <p:spPr>
          <a:xfrm>
            <a:off x="0" y="1347788"/>
            <a:ext cx="10515600" cy="4794250"/>
          </a:xfrm>
        </p:spPr>
        <p:txBody>
          <a:bodyPr/>
          <a:lstStyle/>
          <a:p>
            <a:r>
              <a:rPr lang="en-US" err="1"/>
              <a:t>Perceptrons</a:t>
            </a:r>
            <a:r>
              <a:rPr lang="en-US"/>
              <a:t> were developed in the 1950s and 1960s loosely inspired by the neuron. </a:t>
            </a:r>
          </a:p>
        </p:txBody>
      </p:sp>
      <p:pic>
        <p:nvPicPr>
          <p:cNvPr id="4" name="Picture 4"/>
          <p:cNvPicPr>
            <a:picLocks noChangeAspect="1" noChangeArrowheads="1"/>
          </p:cNvPicPr>
          <p:nvPr/>
        </p:nvPicPr>
        <p:blipFill>
          <a:blip r:embed="rId3" cstate="print"/>
          <a:srcRect/>
          <a:stretch>
            <a:fillRect/>
          </a:stretch>
        </p:blipFill>
        <p:spPr bwMode="auto">
          <a:xfrm>
            <a:off x="1752600" y="4343401"/>
            <a:ext cx="3855904" cy="2269787"/>
          </a:xfrm>
          <a:prstGeom prst="rect">
            <a:avLst/>
          </a:prstGeom>
          <a:noFill/>
          <a:ln w="9525">
            <a:noFill/>
            <a:miter lim="800000"/>
            <a:headEnd/>
            <a:tailEnd/>
          </a:ln>
        </p:spPr>
      </p:pic>
      <p:pic>
        <p:nvPicPr>
          <p:cNvPr id="6" name="Picture 5"/>
          <p:cNvPicPr>
            <a:picLocks noChangeAspect="1"/>
          </p:cNvPicPr>
          <p:nvPr/>
        </p:nvPicPr>
        <p:blipFill>
          <a:blip r:embed="rId4"/>
          <a:stretch>
            <a:fillRect/>
          </a:stretch>
        </p:blipFill>
        <p:spPr>
          <a:xfrm>
            <a:off x="2346959" y="2768177"/>
            <a:ext cx="2667000" cy="131445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4686" y="2209800"/>
            <a:ext cx="4696810" cy="6858000"/>
          </a:xfrm>
          <a:prstGeom prst="rect">
            <a:avLst/>
          </a:prstGeom>
        </p:spPr>
      </p:pic>
    </p:spTree>
    <p:extLst>
      <p:ext uri="{BB962C8B-B14F-4D97-AF65-F5344CB8AC3E}">
        <p14:creationId xmlns:p14="http://schemas.microsoft.com/office/powerpoint/2010/main" val="695860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Neural Networks</a:t>
            </a:r>
          </a:p>
        </p:txBody>
      </p:sp>
      <p:sp>
        <p:nvSpPr>
          <p:cNvPr id="3" name="Content Placeholder 2"/>
          <p:cNvSpPr>
            <a:spLocks noGrp="1"/>
          </p:cNvSpPr>
          <p:nvPr>
            <p:ph idx="1"/>
          </p:nvPr>
        </p:nvSpPr>
        <p:spPr/>
        <p:txBody>
          <a:bodyPr/>
          <a:lstStyle/>
          <a:p>
            <a:r>
              <a:rPr lang="en-US"/>
              <a:t>The building block of a neural network is a single computational unit. A unit takes a set of real valued numbers as input, performs some computation.</a:t>
            </a:r>
          </a:p>
          <a:p>
            <a:endParaRPr lang="en-US"/>
          </a:p>
        </p:txBody>
      </p:sp>
      <p:pic>
        <p:nvPicPr>
          <p:cNvPr id="4" name="Picture 3"/>
          <p:cNvPicPr>
            <a:picLocks noChangeAspect="1"/>
          </p:cNvPicPr>
          <p:nvPr/>
        </p:nvPicPr>
        <p:blipFill>
          <a:blip r:embed="rId2"/>
          <a:stretch>
            <a:fillRect/>
          </a:stretch>
        </p:blipFill>
        <p:spPr>
          <a:xfrm>
            <a:off x="3886200" y="2438401"/>
            <a:ext cx="4146550" cy="3701283"/>
          </a:xfrm>
          <a:prstGeom prst="rect">
            <a:avLst/>
          </a:prstGeom>
        </p:spPr>
      </p:pic>
    </p:spTree>
    <p:extLst>
      <p:ext uri="{BB962C8B-B14F-4D97-AF65-F5344CB8AC3E}">
        <p14:creationId xmlns:p14="http://schemas.microsoft.com/office/powerpoint/2010/main" val="30606772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Neural Networks: A brain-inspired metaphor</a:t>
            </a:r>
          </a:p>
        </p:txBody>
      </p:sp>
      <p:pic>
        <p:nvPicPr>
          <p:cNvPr id="6" name="Picture 5"/>
          <p:cNvPicPr>
            <a:picLocks noChangeAspect="1"/>
          </p:cNvPicPr>
          <p:nvPr/>
        </p:nvPicPr>
        <p:blipFill>
          <a:blip r:embed="rId2"/>
          <a:stretch>
            <a:fillRect/>
          </a:stretch>
        </p:blipFill>
        <p:spPr>
          <a:xfrm>
            <a:off x="1718928" y="1905000"/>
            <a:ext cx="8799865" cy="4559300"/>
          </a:xfrm>
          <a:prstGeom prst="rect">
            <a:avLst/>
          </a:prstGeom>
        </p:spPr>
      </p:pic>
    </p:spTree>
    <p:extLst>
      <p:ext uri="{BB962C8B-B14F-4D97-AF65-F5344CB8AC3E}">
        <p14:creationId xmlns:p14="http://schemas.microsoft.com/office/powerpoint/2010/main" val="13259808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single neuron</a:t>
            </a:r>
          </a:p>
        </p:txBody>
      </p:sp>
      <p:pic>
        <p:nvPicPr>
          <p:cNvPr id="3" name="Picture 2"/>
          <p:cNvPicPr>
            <a:picLocks noChangeAspect="1"/>
          </p:cNvPicPr>
          <p:nvPr/>
        </p:nvPicPr>
        <p:blipFill>
          <a:blip r:embed="rId3"/>
          <a:stretch>
            <a:fillRect/>
          </a:stretch>
        </p:blipFill>
        <p:spPr>
          <a:xfrm>
            <a:off x="2743200" y="2133600"/>
            <a:ext cx="3733800" cy="4044950"/>
          </a:xfrm>
          <a:prstGeom prst="rect">
            <a:avLst/>
          </a:prstGeom>
        </p:spPr>
      </p:pic>
      <p:pic>
        <p:nvPicPr>
          <p:cNvPr id="5" name="Picture 4"/>
          <p:cNvPicPr>
            <a:picLocks noChangeAspect="1"/>
          </p:cNvPicPr>
          <p:nvPr/>
        </p:nvPicPr>
        <p:blipFill>
          <a:blip r:embed="rId4"/>
          <a:stretch>
            <a:fillRect/>
          </a:stretch>
        </p:blipFill>
        <p:spPr>
          <a:xfrm flipV="1">
            <a:off x="7239000" y="1524000"/>
            <a:ext cx="2374900" cy="4382412"/>
          </a:xfrm>
          <a:prstGeom prst="rect">
            <a:avLst/>
          </a:prstGeom>
        </p:spPr>
      </p:pic>
    </p:spTree>
    <p:extLst>
      <p:ext uri="{BB962C8B-B14F-4D97-AF65-F5344CB8AC3E}">
        <p14:creationId xmlns:p14="http://schemas.microsoft.com/office/powerpoint/2010/main" val="12488393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Neural networks</a:t>
            </a:r>
          </a:p>
        </p:txBody>
      </p:sp>
      <p:pic>
        <p:nvPicPr>
          <p:cNvPr id="6" name="Picture 5"/>
          <p:cNvPicPr>
            <a:picLocks noChangeAspect="1"/>
          </p:cNvPicPr>
          <p:nvPr/>
        </p:nvPicPr>
        <p:blipFill>
          <a:blip r:embed="rId3"/>
          <a:stretch>
            <a:fillRect/>
          </a:stretch>
        </p:blipFill>
        <p:spPr>
          <a:xfrm>
            <a:off x="2133600" y="2324100"/>
            <a:ext cx="3713554" cy="3962400"/>
          </a:xfrm>
          <a:prstGeom prst="rect">
            <a:avLst/>
          </a:prstGeom>
        </p:spPr>
      </p:pic>
      <p:pic>
        <p:nvPicPr>
          <p:cNvPr id="7" name="Picture 6"/>
          <p:cNvPicPr>
            <a:picLocks noChangeAspect="1"/>
          </p:cNvPicPr>
          <p:nvPr/>
        </p:nvPicPr>
        <p:blipFill>
          <a:blip r:embed="rId4"/>
          <a:stretch>
            <a:fillRect/>
          </a:stretch>
        </p:blipFill>
        <p:spPr>
          <a:xfrm>
            <a:off x="5963864" y="2895600"/>
            <a:ext cx="4704136" cy="2712764"/>
          </a:xfrm>
          <a:prstGeom prst="rect">
            <a:avLst/>
          </a:prstGeom>
        </p:spPr>
      </p:pic>
    </p:spTree>
    <p:extLst>
      <p:ext uri="{BB962C8B-B14F-4D97-AF65-F5344CB8AC3E}">
        <p14:creationId xmlns:p14="http://schemas.microsoft.com/office/powerpoint/2010/main" val="8396587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Perceptron -&gt;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Like the Perceptron, logistic regression uses a vector of </a:t>
                </a:r>
                <a:r>
                  <a:rPr lang="en-US" b="1" dirty="0"/>
                  <a:t>weights</a:t>
                </a:r>
                <a:r>
                  <a:rPr lang="en-US" dirty="0"/>
                  <a:t> and a </a:t>
                </a:r>
                <a:r>
                  <a:rPr lang="en-US" b="1" dirty="0"/>
                  <a:t>bias term</a:t>
                </a:r>
                <a:r>
                  <a:rPr lang="en-US" dirty="0"/>
                  <a:t>.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𝑧</m:t>
                      </m:r>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𝑏</m:t>
                          </m:r>
                        </m:e>
                      </m:nary>
                    </m:oMath>
                  </m:oMathPara>
                </a14:m>
                <a:endParaRPr lang="en-US" dirty="0"/>
              </a:p>
              <a:p>
                <a:r>
                  <a:rPr lang="en-US" dirty="0"/>
                  <a:t>This can also be written as a dot product:</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oMath>
                  </m:oMathPara>
                </a14:m>
                <a:endParaRPr lang="en-US" dirty="0"/>
              </a:p>
              <a:p>
                <a:r>
                  <a:rPr lang="en-US" dirty="0"/>
                  <a:t>Instead of outputting z directly, logistic regression transforms it with the sigmoid function </a:t>
                </a:r>
                <a:r>
                  <a:rPr lang="el-GR" dirty="0"/>
                  <a:t>σ(</a:t>
                </a:r>
                <a:r>
                  <a:rPr lang="en-US" dirty="0"/>
                  <a:t>z).</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03" t="-17725"/>
                </a:stretch>
              </a:blipFill>
            </p:spPr>
            <p:txBody>
              <a:bodyPr/>
              <a:lstStyle/>
              <a:p>
                <a:r>
                  <a:rPr lang="en-US">
                    <a:noFill/>
                  </a:rPr>
                  <a:t> </a:t>
                </a:r>
              </a:p>
            </p:txBody>
          </p:sp>
        </mc:Fallback>
      </mc:AlternateContent>
    </p:spTree>
    <p:extLst>
      <p:ext uri="{BB962C8B-B14F-4D97-AF65-F5344CB8AC3E}">
        <p14:creationId xmlns:p14="http://schemas.microsoft.com/office/powerpoint/2010/main" val="39509387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Perceptron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11769" y="1905001"/>
            <a:ext cx="5368465" cy="354687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1174" y="1985141"/>
            <a:ext cx="1485900" cy="405634"/>
          </a:xfrm>
          <a:prstGeom prst="rect">
            <a:avLst/>
          </a:prstGeom>
        </p:spPr>
      </p:pic>
      <p:pic>
        <p:nvPicPr>
          <p:cNvPr id="6" name="Content Placeholder 3"/>
          <p:cNvPicPr>
            <a:picLocks noChangeAspect="1"/>
          </p:cNvPicPr>
          <p:nvPr/>
        </p:nvPicPr>
        <p:blipFill>
          <a:blip r:embed="rId4"/>
          <a:stretch>
            <a:fillRect/>
          </a:stretch>
        </p:blipFill>
        <p:spPr bwMode="auto">
          <a:xfrm>
            <a:off x="6792156" y="2929276"/>
            <a:ext cx="3827391" cy="940561"/>
          </a:xfrm>
          <a:prstGeom prst="rect">
            <a:avLst/>
          </a:prstGeom>
          <a:noFill/>
          <a:ln w="9525">
            <a:noFill/>
            <a:miter lim="800000"/>
            <a:headEnd/>
            <a:tailEnd/>
          </a:ln>
        </p:spPr>
      </p:pic>
    </p:spTree>
    <p:extLst>
      <p:ext uri="{BB962C8B-B14F-4D97-AF65-F5344CB8AC3E}">
        <p14:creationId xmlns:p14="http://schemas.microsoft.com/office/powerpoint/2010/main" val="3991111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Sigmoid function</a:t>
            </a:r>
          </a:p>
        </p:txBody>
      </p:sp>
      <p:pic>
        <p:nvPicPr>
          <p:cNvPr id="6" name="Picture 5"/>
          <p:cNvPicPr>
            <a:picLocks noChangeAspect="1"/>
          </p:cNvPicPr>
          <p:nvPr/>
        </p:nvPicPr>
        <p:blipFill>
          <a:blip r:embed="rId3"/>
          <a:stretch>
            <a:fillRect/>
          </a:stretch>
        </p:blipFill>
        <p:spPr>
          <a:xfrm>
            <a:off x="5029200" y="3352800"/>
            <a:ext cx="228600" cy="228600"/>
          </a:xfrm>
          <a:prstGeom prst="rect">
            <a:avLst/>
          </a:prstGeom>
        </p:spPr>
      </p:pic>
      <p:pic>
        <p:nvPicPr>
          <p:cNvPr id="7" name="Content Placeholder 6">
            <a:extLst>
              <a:ext uri="{FF2B5EF4-FFF2-40B4-BE49-F238E27FC236}">
                <a16:creationId xmlns:a16="http://schemas.microsoft.com/office/drawing/2014/main" id="{899DBBA9-B1F2-41FF-916F-089F571876F7}"/>
              </a:ext>
            </a:extLst>
          </p:cNvPr>
          <p:cNvPicPr>
            <a:picLocks noGrp="1" noChangeAspect="1"/>
          </p:cNvPicPr>
          <p:nvPr>
            <p:ph idx="1"/>
          </p:nvPr>
        </p:nvPicPr>
        <p:blipFill>
          <a:blip r:embed="rId4"/>
          <a:stretch>
            <a:fillRect/>
          </a:stretch>
        </p:blipFill>
        <p:spPr>
          <a:xfrm>
            <a:off x="1781175" y="2209801"/>
            <a:ext cx="8629650" cy="4046745"/>
          </a:xfrm>
          <a:prstGeom prst="rect">
            <a:avLst/>
          </a:prstGeom>
        </p:spPr>
      </p:pic>
    </p:spTree>
    <p:extLst>
      <p:ext uri="{BB962C8B-B14F-4D97-AF65-F5344CB8AC3E}">
        <p14:creationId xmlns:p14="http://schemas.microsoft.com/office/powerpoint/2010/main" val="23974260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Sigmoid neurons</a:t>
            </a:r>
          </a:p>
        </p:txBody>
      </p:sp>
      <p:sp>
        <p:nvSpPr>
          <p:cNvPr id="3" name="Content Placeholder 2"/>
          <p:cNvSpPr>
            <a:spLocks noGrp="1"/>
          </p:cNvSpPr>
          <p:nvPr>
            <p:ph idx="1"/>
          </p:nvPr>
        </p:nvSpPr>
        <p:spPr/>
        <p:txBody>
          <a:bodyPr/>
          <a:lstStyle/>
          <a:p>
            <a:r>
              <a:rPr lang="en-US"/>
              <a:t>Problem: a small change in the weights or bias of any single perceptron in the network can causes the output to completely flip from 0 to 1.</a:t>
            </a:r>
          </a:p>
          <a:p>
            <a:r>
              <a:rPr lang="en-US"/>
              <a:t>Solution: sigmoid neuron</a:t>
            </a:r>
          </a:p>
        </p:txBody>
      </p:sp>
      <p:pic>
        <p:nvPicPr>
          <p:cNvPr id="5" name="Picture 4"/>
          <p:cNvPicPr>
            <a:picLocks noChangeAspect="1"/>
          </p:cNvPicPr>
          <p:nvPr/>
        </p:nvPicPr>
        <p:blipFill>
          <a:blip r:embed="rId3"/>
          <a:stretch>
            <a:fillRect/>
          </a:stretch>
        </p:blipFill>
        <p:spPr>
          <a:xfrm>
            <a:off x="2609850" y="3943350"/>
            <a:ext cx="2667000" cy="1314450"/>
          </a:xfrm>
          <a:prstGeom prst="rect">
            <a:avLst/>
          </a:prstGeom>
        </p:spPr>
      </p:pic>
      <p:sp>
        <p:nvSpPr>
          <p:cNvPr id="6" name="TextBox 5"/>
          <p:cNvSpPr txBox="1"/>
          <p:nvPr/>
        </p:nvSpPr>
        <p:spPr>
          <a:xfrm>
            <a:off x="3238500" y="4926014"/>
            <a:ext cx="1657350" cy="715581"/>
          </a:xfrm>
          <a:prstGeom prst="rect">
            <a:avLst/>
          </a:prstGeom>
          <a:noFill/>
        </p:spPr>
        <p:txBody>
          <a:bodyPr wrap="square" rtlCol="0">
            <a:spAutoFit/>
          </a:bodyPr>
          <a:lstStyle/>
          <a:p>
            <a:r>
              <a:rPr lang="en-US" sz="1350"/>
              <a:t>Same weights and bias as perceptron</a:t>
            </a:r>
          </a:p>
        </p:txBody>
      </p:sp>
      <p:sp>
        <p:nvSpPr>
          <p:cNvPr id="7" name="TextBox 6"/>
          <p:cNvSpPr txBox="1"/>
          <p:nvPr/>
        </p:nvSpPr>
        <p:spPr>
          <a:xfrm>
            <a:off x="1809750" y="5398996"/>
            <a:ext cx="1600200" cy="507831"/>
          </a:xfrm>
          <a:prstGeom prst="rect">
            <a:avLst/>
          </a:prstGeom>
          <a:noFill/>
        </p:spPr>
        <p:txBody>
          <a:bodyPr wrap="square" rtlCol="0">
            <a:spAutoFit/>
          </a:bodyPr>
          <a:lstStyle/>
          <a:p>
            <a:r>
              <a:rPr lang="en-US" sz="1350"/>
              <a:t>Inputs: any real-valued number</a:t>
            </a:r>
          </a:p>
        </p:txBody>
      </p:sp>
      <p:sp>
        <p:nvSpPr>
          <p:cNvPr id="8" name="TextBox 7"/>
          <p:cNvSpPr txBox="1"/>
          <p:nvPr/>
        </p:nvSpPr>
        <p:spPr>
          <a:xfrm>
            <a:off x="5052732" y="4683639"/>
            <a:ext cx="1657350" cy="507831"/>
          </a:xfrm>
          <a:prstGeom prst="rect">
            <a:avLst/>
          </a:prstGeom>
          <a:noFill/>
        </p:spPr>
        <p:txBody>
          <a:bodyPr wrap="square" rtlCol="0">
            <a:spAutoFit/>
          </a:bodyPr>
          <a:lstStyle/>
          <a:p>
            <a:r>
              <a:rPr lang="en-US" sz="1350"/>
              <a:t>Output is no longer just 1 or 0.</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0050" y="4251764"/>
            <a:ext cx="1371600" cy="39254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1401" y="4926011"/>
            <a:ext cx="1971675" cy="788670"/>
          </a:xfrm>
          <a:prstGeom prst="rect">
            <a:avLst/>
          </a:prstGeom>
        </p:spPr>
      </p:pic>
      <p:sp>
        <p:nvSpPr>
          <p:cNvPr id="11" name="Rectangle 10"/>
          <p:cNvSpPr/>
          <p:nvPr/>
        </p:nvSpPr>
        <p:spPr>
          <a:xfrm>
            <a:off x="7181851" y="4309537"/>
            <a:ext cx="872355" cy="300082"/>
          </a:xfrm>
          <a:prstGeom prst="rect">
            <a:avLst/>
          </a:prstGeom>
        </p:spPr>
        <p:txBody>
          <a:bodyPr wrap="none">
            <a:spAutoFit/>
          </a:bodyPr>
          <a:lstStyle/>
          <a:p>
            <a:r>
              <a:rPr lang="en-US" sz="1350"/>
              <a:t>output =</a:t>
            </a:r>
          </a:p>
        </p:txBody>
      </p:sp>
      <p:sp>
        <p:nvSpPr>
          <p:cNvPr id="12" name="Rectangle 11"/>
          <p:cNvSpPr/>
          <p:nvPr/>
        </p:nvSpPr>
        <p:spPr>
          <a:xfrm>
            <a:off x="7308477" y="4868316"/>
            <a:ext cx="1588897" cy="300082"/>
          </a:xfrm>
          <a:prstGeom prst="rect">
            <a:avLst/>
          </a:prstGeom>
        </p:spPr>
        <p:txBody>
          <a:bodyPr wrap="none">
            <a:spAutoFit/>
          </a:bodyPr>
          <a:lstStyle/>
          <a:p>
            <a:r>
              <a:rPr lang="en-US" sz="1350"/>
              <a:t>Sigmoid function:</a:t>
            </a:r>
          </a:p>
        </p:txBody>
      </p:sp>
      <p:pic>
        <p:nvPicPr>
          <p:cNvPr id="13" name="Content Placeholder 3"/>
          <p:cNvPicPr>
            <a:picLocks noChangeAspect="1"/>
          </p:cNvPicPr>
          <p:nvPr/>
        </p:nvPicPr>
        <p:blipFill>
          <a:blip r:embed="rId6"/>
          <a:stretch>
            <a:fillRect/>
          </a:stretch>
        </p:blipFill>
        <p:spPr bwMode="auto">
          <a:xfrm>
            <a:off x="6792156" y="2929276"/>
            <a:ext cx="3827391" cy="940561"/>
          </a:xfrm>
          <a:prstGeom prst="rect">
            <a:avLst/>
          </a:prstGeom>
          <a:noFill/>
          <a:ln w="9525">
            <a:noFill/>
            <a:miter lim="800000"/>
            <a:headEnd/>
            <a:tailEnd/>
          </a:ln>
        </p:spPr>
      </p:pic>
      <p:sp>
        <p:nvSpPr>
          <p:cNvPr id="14" name="Rectangle 13"/>
          <p:cNvSpPr/>
          <p:nvPr/>
        </p:nvSpPr>
        <p:spPr>
          <a:xfrm>
            <a:off x="6710083" y="2979848"/>
            <a:ext cx="1083951" cy="300082"/>
          </a:xfrm>
          <a:prstGeom prst="rect">
            <a:avLst/>
          </a:prstGeom>
        </p:spPr>
        <p:txBody>
          <a:bodyPr wrap="none">
            <a:spAutoFit/>
          </a:bodyPr>
          <a:lstStyle/>
          <a:p>
            <a:r>
              <a:rPr lang="en-US" sz="1350"/>
              <a:t>Perceptron</a:t>
            </a:r>
          </a:p>
        </p:txBody>
      </p:sp>
      <p:sp>
        <p:nvSpPr>
          <p:cNvPr id="15" name="Rectangle 14"/>
          <p:cNvSpPr/>
          <p:nvPr/>
        </p:nvSpPr>
        <p:spPr>
          <a:xfrm>
            <a:off x="6645646" y="4092076"/>
            <a:ext cx="1465466" cy="300082"/>
          </a:xfrm>
          <a:prstGeom prst="rect">
            <a:avLst/>
          </a:prstGeom>
        </p:spPr>
        <p:txBody>
          <a:bodyPr wrap="none">
            <a:spAutoFit/>
          </a:bodyPr>
          <a:lstStyle/>
          <a:p>
            <a:r>
              <a:rPr lang="en-US" sz="1350"/>
              <a:t>Sigmoid neuron</a:t>
            </a:r>
          </a:p>
        </p:txBody>
      </p:sp>
    </p:spTree>
    <p:extLst>
      <p:ext uri="{BB962C8B-B14F-4D97-AF65-F5344CB8AC3E}">
        <p14:creationId xmlns:p14="http://schemas.microsoft.com/office/powerpoint/2010/main" val="16420065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Sigmoid neuron</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22876" y="1905001"/>
            <a:ext cx="5546251" cy="3546872"/>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9151" y="5212080"/>
            <a:ext cx="1971675" cy="78867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6900" y="5537835"/>
            <a:ext cx="4343400" cy="244898"/>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67500" y="3086100"/>
            <a:ext cx="4000500" cy="287172"/>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81174" y="1985141"/>
            <a:ext cx="1485900" cy="405634"/>
          </a:xfrm>
          <a:prstGeom prst="rect">
            <a:avLst/>
          </a:prstGeom>
        </p:spPr>
      </p:pic>
    </p:spTree>
    <p:extLst>
      <p:ext uri="{BB962C8B-B14F-4D97-AF65-F5344CB8AC3E}">
        <p14:creationId xmlns:p14="http://schemas.microsoft.com/office/powerpoint/2010/main" val="37304372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Smoothness is crucial</a:t>
            </a:r>
          </a:p>
        </p:txBody>
      </p:sp>
      <p:sp>
        <p:nvSpPr>
          <p:cNvPr id="3" name="Content Placeholder 2"/>
          <p:cNvSpPr>
            <a:spLocks noGrp="1"/>
          </p:cNvSpPr>
          <p:nvPr>
            <p:ph idx="1"/>
          </p:nvPr>
        </p:nvSpPr>
        <p:spPr/>
        <p:txBody>
          <a:bodyPr/>
          <a:lstStyle/>
          <a:p>
            <a:r>
              <a:rPr lang="en-US"/>
              <a:t>Smoothness of </a:t>
            </a:r>
            <a:r>
              <a:rPr lang="en-US" err="1"/>
              <a:t>σ</a:t>
            </a:r>
            <a:r>
              <a:rPr lang="en-US"/>
              <a:t> means that small changes in the weights </a:t>
            </a:r>
            <a:r>
              <a:rPr lang="en-US" i="1" err="1"/>
              <a:t>w</a:t>
            </a:r>
            <a:r>
              <a:rPr lang="en-US" i="1" baseline="-25000" err="1"/>
              <a:t>j</a:t>
            </a:r>
            <a:r>
              <a:rPr lang="en-US"/>
              <a:t> and in the bias </a:t>
            </a:r>
            <a:r>
              <a:rPr lang="en-US" i="1"/>
              <a:t>b</a:t>
            </a:r>
            <a:r>
              <a:rPr lang="en-US"/>
              <a:t> will produce a small change the output from the neuron</a:t>
            </a:r>
          </a:p>
          <a:p>
            <a:endParaRPr lang="en-US"/>
          </a:p>
          <a:p>
            <a:endParaRPr lang="en-US"/>
          </a:p>
          <a:p>
            <a:endParaRPr lang="en-US"/>
          </a:p>
          <a:p>
            <a:r>
              <a:rPr lang="en-US" err="1"/>
              <a:t>Δoutput</a:t>
            </a:r>
            <a:r>
              <a:rPr lang="en-US"/>
              <a:t> is a </a:t>
            </a:r>
            <a:r>
              <a:rPr lang="en-US" i="1"/>
              <a:t>linear function </a:t>
            </a:r>
            <a:r>
              <a:rPr lang="en-US"/>
              <a:t>of the changes </a:t>
            </a:r>
            <a:r>
              <a:rPr lang="en-US" err="1"/>
              <a:t>Δwj</a:t>
            </a:r>
            <a:r>
              <a:rPr lang="en-US"/>
              <a:t> and </a:t>
            </a:r>
            <a:r>
              <a:rPr lang="en-US" err="1"/>
              <a:t>Δb</a:t>
            </a:r>
            <a:endParaRPr lang="en-US"/>
          </a:p>
          <a:p>
            <a:r>
              <a:rPr lang="en-US"/>
              <a:t>This makes it easy to choose small changes in the weights and biases to achieve any desired small change in the output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6718" y="2071418"/>
            <a:ext cx="5543550" cy="1036850"/>
          </a:xfrm>
          <a:prstGeom prst="rect">
            <a:avLst/>
          </a:prstGeom>
        </p:spPr>
      </p:pic>
    </p:spTree>
    <p:extLst>
      <p:ext uri="{BB962C8B-B14F-4D97-AF65-F5344CB8AC3E}">
        <p14:creationId xmlns:p14="http://schemas.microsoft.com/office/powerpoint/2010/main" val="12783875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Functions</a:t>
            </a:r>
          </a:p>
        </p:txBody>
      </p:sp>
      <p:sp>
        <p:nvSpPr>
          <p:cNvPr id="3" name="Content Placeholder 2"/>
          <p:cNvSpPr>
            <a:spLocks noGrp="1"/>
          </p:cNvSpPr>
          <p:nvPr>
            <p:ph idx="1"/>
          </p:nvPr>
        </p:nvSpPr>
        <p:spPr/>
        <p:txBody>
          <a:bodyPr/>
          <a:lstStyle/>
          <a:p>
            <a:r>
              <a:rPr lang="en-US" dirty="0"/>
              <a:t>Instead of directly outputting </a:t>
            </a:r>
            <a:r>
              <a:rPr lang="en-US" i="1" dirty="0"/>
              <a:t>z = </a:t>
            </a:r>
            <a:r>
              <a:rPr lang="mr-IN" i="1" dirty="0" err="1"/>
              <a:t>w</a:t>
            </a:r>
            <a:r>
              <a:rPr lang="mr-IN" dirty="0" err="1"/>
              <a:t>·</a:t>
            </a:r>
            <a:r>
              <a:rPr lang="mr-IN" i="1" dirty="0" err="1"/>
              <a:t>x</a:t>
            </a:r>
            <a:r>
              <a:rPr lang="mr-IN" dirty="0" err="1"/>
              <a:t>+</a:t>
            </a:r>
            <a:r>
              <a:rPr lang="mr-IN" i="1" dirty="0" err="1"/>
              <a:t>b</a:t>
            </a:r>
            <a:r>
              <a:rPr lang="en-US" dirty="0"/>
              <a:t>, which is a linear function of </a:t>
            </a:r>
            <a:r>
              <a:rPr lang="en-US" i="1" dirty="0"/>
              <a:t>x</a:t>
            </a:r>
            <a:r>
              <a:rPr lang="en-US" dirty="0"/>
              <a:t>, neuron units apply a non-linear function </a:t>
            </a:r>
            <a:r>
              <a:rPr lang="en-US" i="1" dirty="0"/>
              <a:t>f</a:t>
            </a:r>
            <a:r>
              <a:rPr lang="en-US" dirty="0"/>
              <a:t> to </a:t>
            </a:r>
            <a:r>
              <a:rPr lang="en-US" i="1" dirty="0"/>
              <a:t>z.</a:t>
            </a:r>
          </a:p>
          <a:p>
            <a:r>
              <a:rPr lang="en-US" dirty="0"/>
              <a:t>The output of this function is called the </a:t>
            </a:r>
            <a:r>
              <a:rPr lang="en-US" b="1" dirty="0"/>
              <a:t>activation value</a:t>
            </a:r>
            <a:r>
              <a:rPr lang="en-US" dirty="0"/>
              <a:t> for the unit, represented by the variable </a:t>
            </a:r>
            <a:r>
              <a:rPr lang="en-US" b="1" dirty="0"/>
              <a:t>a</a:t>
            </a:r>
            <a:r>
              <a:rPr lang="en-US" dirty="0"/>
              <a:t>.  The output of a neural network is called </a:t>
            </a:r>
            <a:r>
              <a:rPr lang="en-US" b="1" dirty="0"/>
              <a:t>y, </a:t>
            </a:r>
            <a:r>
              <a:rPr lang="en-US" dirty="0"/>
              <a:t>so if  the activation of a node is the final output of a network then</a:t>
            </a:r>
          </a:p>
          <a:p>
            <a:pPr algn="ctr"/>
            <a:r>
              <a:rPr lang="is-IS" i="1" dirty="0"/>
              <a:t>y</a:t>
            </a:r>
            <a:r>
              <a:rPr lang="is-IS" dirty="0"/>
              <a:t>=</a:t>
            </a:r>
            <a:r>
              <a:rPr lang="is-IS" i="1" dirty="0"/>
              <a:t>a</a:t>
            </a:r>
            <a:r>
              <a:rPr lang="is-IS" dirty="0"/>
              <a:t>= </a:t>
            </a:r>
            <a:r>
              <a:rPr lang="is-IS" i="1" dirty="0"/>
              <a:t>f</a:t>
            </a:r>
            <a:r>
              <a:rPr lang="is-IS" dirty="0"/>
              <a:t>(</a:t>
            </a:r>
            <a:r>
              <a:rPr lang="is-IS" i="1" dirty="0"/>
              <a:t>z</a:t>
            </a:r>
            <a:r>
              <a:rPr lang="is-IS" dirty="0"/>
              <a:t>) </a:t>
            </a:r>
          </a:p>
          <a:p>
            <a:r>
              <a:rPr lang="is-IS" dirty="0"/>
              <a:t>There are 3 commonly used non-linear functions used for </a:t>
            </a:r>
            <a:r>
              <a:rPr lang="is-IS" i="1" dirty="0"/>
              <a:t>f:</a:t>
            </a:r>
            <a:br>
              <a:rPr lang="is-IS" i="1" dirty="0"/>
            </a:br>
            <a:r>
              <a:rPr lang="is-IS" dirty="0"/>
              <a:t>The </a:t>
            </a:r>
            <a:r>
              <a:rPr lang="is-IS" b="1" dirty="0"/>
              <a:t>sigmoid</a:t>
            </a:r>
            <a:r>
              <a:rPr lang="is-IS" dirty="0"/>
              <a:t> function</a:t>
            </a:r>
            <a:br>
              <a:rPr lang="is-IS" dirty="0"/>
            </a:br>
            <a:r>
              <a:rPr lang="is-IS" dirty="0"/>
              <a:t>The </a:t>
            </a:r>
            <a:r>
              <a:rPr lang="is-IS" b="1" dirty="0"/>
              <a:t>tanh</a:t>
            </a:r>
            <a:r>
              <a:rPr lang="is-IS" dirty="0"/>
              <a:t> function</a:t>
            </a:r>
            <a:br>
              <a:rPr lang="is-IS" dirty="0"/>
            </a:br>
            <a:r>
              <a:rPr lang="is-IS" dirty="0"/>
              <a:t>The </a:t>
            </a:r>
            <a:r>
              <a:rPr lang="is-IS" b="1" dirty="0"/>
              <a:t>rectified linear unit ReLU</a:t>
            </a:r>
          </a:p>
          <a:p>
            <a:endParaRPr lang="en-US" i="1" dirty="0"/>
          </a:p>
        </p:txBody>
      </p:sp>
      <p:pic>
        <p:nvPicPr>
          <p:cNvPr id="4" name="Picture 3"/>
          <p:cNvPicPr>
            <a:picLocks noChangeAspect="1"/>
          </p:cNvPicPr>
          <p:nvPr/>
        </p:nvPicPr>
        <p:blipFill>
          <a:blip r:embed="rId2"/>
          <a:stretch>
            <a:fillRect/>
          </a:stretch>
        </p:blipFill>
        <p:spPr>
          <a:xfrm>
            <a:off x="5876736" y="3866504"/>
            <a:ext cx="4354607" cy="2209800"/>
          </a:xfrm>
          <a:prstGeom prst="rect">
            <a:avLst/>
          </a:prstGeom>
        </p:spPr>
      </p:pic>
      <p:sp>
        <p:nvSpPr>
          <p:cNvPr id="5" name="Rectangle 4"/>
          <p:cNvSpPr/>
          <p:nvPr/>
        </p:nvSpPr>
        <p:spPr>
          <a:xfrm>
            <a:off x="7924800" y="6076304"/>
            <a:ext cx="2494594" cy="369332"/>
          </a:xfrm>
          <a:prstGeom prst="rect">
            <a:avLst/>
          </a:prstGeom>
        </p:spPr>
        <p:txBody>
          <a:bodyPr wrap="none">
            <a:spAutoFit/>
          </a:bodyPr>
          <a:lstStyle/>
          <a:p>
            <a:r>
              <a:rPr lang="is-IS"/>
              <a:t>The </a:t>
            </a:r>
            <a:r>
              <a:rPr lang="is-IS" b="1"/>
              <a:t>sigmoid</a:t>
            </a:r>
            <a:r>
              <a:rPr lang="is-IS"/>
              <a:t> function</a:t>
            </a:r>
            <a:endParaRPr lang="en-US" dirty="0"/>
          </a:p>
        </p:txBody>
      </p:sp>
    </p:spTree>
    <p:extLst>
      <p:ext uri="{BB962C8B-B14F-4D97-AF65-F5344CB8AC3E}">
        <p14:creationId xmlns:p14="http://schemas.microsoft.com/office/powerpoint/2010/main" val="10183087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Functions</a:t>
            </a:r>
          </a:p>
        </p:txBody>
      </p:sp>
      <p:pic>
        <p:nvPicPr>
          <p:cNvPr id="4" name="Picture 3"/>
          <p:cNvPicPr>
            <a:picLocks noChangeAspect="1"/>
          </p:cNvPicPr>
          <p:nvPr/>
        </p:nvPicPr>
        <p:blipFill>
          <a:blip r:embed="rId3"/>
          <a:stretch>
            <a:fillRect/>
          </a:stretch>
        </p:blipFill>
        <p:spPr>
          <a:xfrm>
            <a:off x="1658816" y="1412631"/>
            <a:ext cx="4354607" cy="2209800"/>
          </a:xfrm>
          <a:prstGeom prst="rect">
            <a:avLst/>
          </a:prstGeom>
        </p:spPr>
      </p:pic>
      <p:sp>
        <p:nvSpPr>
          <p:cNvPr id="5" name="Rectangle 4"/>
          <p:cNvSpPr/>
          <p:nvPr/>
        </p:nvSpPr>
        <p:spPr>
          <a:xfrm>
            <a:off x="3716215" y="3012831"/>
            <a:ext cx="2494594" cy="369332"/>
          </a:xfrm>
          <a:prstGeom prst="rect">
            <a:avLst/>
          </a:prstGeom>
        </p:spPr>
        <p:txBody>
          <a:bodyPr wrap="none">
            <a:spAutoFit/>
          </a:bodyPr>
          <a:lstStyle/>
          <a:p>
            <a:r>
              <a:rPr lang="is-IS" dirty="0"/>
              <a:t>The </a:t>
            </a:r>
            <a:r>
              <a:rPr lang="is-IS" b="1" dirty="0"/>
              <a:t>sigmoid</a:t>
            </a:r>
            <a:r>
              <a:rPr lang="is-IS" dirty="0"/>
              <a:t> function</a:t>
            </a:r>
            <a:endParaRPr lang="en-US" dirty="0"/>
          </a:p>
        </p:txBody>
      </p:sp>
      <p:pic>
        <p:nvPicPr>
          <p:cNvPr id="6" name="Picture 5"/>
          <p:cNvPicPr>
            <a:picLocks noChangeAspect="1"/>
          </p:cNvPicPr>
          <p:nvPr/>
        </p:nvPicPr>
        <p:blipFill>
          <a:blip r:embed="rId4"/>
          <a:stretch>
            <a:fillRect/>
          </a:stretch>
        </p:blipFill>
        <p:spPr>
          <a:xfrm>
            <a:off x="6394410" y="1279797"/>
            <a:ext cx="3352824" cy="2266434"/>
          </a:xfrm>
          <a:prstGeom prst="rect">
            <a:avLst/>
          </a:prstGeom>
        </p:spPr>
      </p:pic>
      <p:sp>
        <p:nvSpPr>
          <p:cNvPr id="7" name="Rectangle 6"/>
          <p:cNvSpPr/>
          <p:nvPr/>
        </p:nvSpPr>
        <p:spPr>
          <a:xfrm>
            <a:off x="8821616" y="2983523"/>
            <a:ext cx="729687" cy="369332"/>
          </a:xfrm>
          <a:prstGeom prst="rect">
            <a:avLst/>
          </a:prstGeom>
        </p:spPr>
        <p:txBody>
          <a:bodyPr wrap="none">
            <a:spAutoFit/>
          </a:bodyPr>
          <a:lstStyle/>
          <a:p>
            <a:r>
              <a:rPr lang="is-IS" b="1" dirty="0"/>
              <a:t>tanh</a:t>
            </a:r>
            <a:endParaRPr lang="en-US" b="1" dirty="0"/>
          </a:p>
        </p:txBody>
      </p:sp>
      <p:pic>
        <p:nvPicPr>
          <p:cNvPr id="8" name="Picture 7"/>
          <p:cNvPicPr>
            <a:picLocks noChangeAspect="1"/>
          </p:cNvPicPr>
          <p:nvPr/>
        </p:nvPicPr>
        <p:blipFill>
          <a:blip r:embed="rId5"/>
          <a:stretch>
            <a:fillRect/>
          </a:stretch>
        </p:blipFill>
        <p:spPr>
          <a:xfrm>
            <a:off x="3716216" y="3713871"/>
            <a:ext cx="4118627" cy="2642969"/>
          </a:xfrm>
          <a:prstGeom prst="rect">
            <a:avLst/>
          </a:prstGeom>
        </p:spPr>
      </p:pic>
      <p:sp>
        <p:nvSpPr>
          <p:cNvPr id="9" name="Rectangle 8"/>
          <p:cNvSpPr/>
          <p:nvPr/>
        </p:nvSpPr>
        <p:spPr>
          <a:xfrm>
            <a:off x="6840416" y="5655715"/>
            <a:ext cx="777777" cy="369332"/>
          </a:xfrm>
          <a:prstGeom prst="rect">
            <a:avLst/>
          </a:prstGeom>
        </p:spPr>
        <p:txBody>
          <a:bodyPr wrap="none">
            <a:spAutoFit/>
          </a:bodyPr>
          <a:lstStyle/>
          <a:p>
            <a:r>
              <a:rPr lang="is-IS" b="1" dirty="0"/>
              <a:t>ReLU</a:t>
            </a:r>
            <a:endParaRPr lang="en-US" dirty="0"/>
          </a:p>
        </p:txBody>
      </p:sp>
    </p:spTree>
    <p:extLst>
      <p:ext uri="{BB962C8B-B14F-4D97-AF65-F5344CB8AC3E}">
        <p14:creationId xmlns:p14="http://schemas.microsoft.com/office/powerpoint/2010/main" val="1022767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Feed-Forward Neural Network</a:t>
            </a:r>
          </a:p>
        </p:txBody>
      </p:sp>
      <p:sp>
        <p:nvSpPr>
          <p:cNvPr id="3" name="Content Placeholder 2"/>
          <p:cNvSpPr>
            <a:spLocks noGrp="1"/>
          </p:cNvSpPr>
          <p:nvPr>
            <p:ph idx="1"/>
          </p:nvPr>
        </p:nvSpPr>
        <p:spPr/>
        <p:txBody>
          <a:bodyPr/>
          <a:lstStyle/>
          <a:p>
            <a:r>
              <a:rPr lang="en-US" dirty="0"/>
              <a:t>The simplest kind of NN is the </a:t>
            </a:r>
            <a:r>
              <a:rPr lang="en-US" b="1" dirty="0"/>
              <a:t>Feed-Forward Neural Network</a:t>
            </a:r>
          </a:p>
          <a:p>
            <a:r>
              <a:rPr lang="en-US" b="1" dirty="0"/>
              <a:t>Multilayer</a:t>
            </a:r>
            <a:r>
              <a:rPr lang="en-US" dirty="0"/>
              <a:t> network, all units are usually </a:t>
            </a:r>
            <a:r>
              <a:rPr lang="en-US" b="1" dirty="0"/>
              <a:t>fully-connected</a:t>
            </a:r>
            <a:r>
              <a:rPr lang="en-US" dirty="0"/>
              <a:t>, and </a:t>
            </a:r>
            <a:r>
              <a:rPr lang="en-US" b="1" dirty="0"/>
              <a:t>no cycles</a:t>
            </a:r>
            <a:r>
              <a:rPr lang="en-US" dirty="0"/>
              <a:t>.</a:t>
            </a:r>
          </a:p>
          <a:p>
            <a:r>
              <a:rPr lang="en-US" dirty="0"/>
              <a:t>The outputs from each layer are passed to units in the next higher layer, and no outputs are passed back to lower layers. </a:t>
            </a:r>
          </a:p>
          <a:p>
            <a:endParaRPr lang="en-US" dirty="0"/>
          </a:p>
        </p:txBody>
      </p:sp>
      <p:pic>
        <p:nvPicPr>
          <p:cNvPr id="4" name="Picture 3"/>
          <p:cNvPicPr>
            <a:picLocks noChangeAspect="1"/>
          </p:cNvPicPr>
          <p:nvPr/>
        </p:nvPicPr>
        <p:blipFill>
          <a:blip r:embed="rId3"/>
          <a:stretch>
            <a:fillRect/>
          </a:stretch>
        </p:blipFill>
        <p:spPr>
          <a:xfrm>
            <a:off x="2421148" y="3429000"/>
            <a:ext cx="5425029" cy="2971799"/>
          </a:xfrm>
          <a:prstGeom prst="rect">
            <a:avLst/>
          </a:prstGeom>
        </p:spPr>
      </p:pic>
      <p:sp>
        <p:nvSpPr>
          <p:cNvPr id="5" name="TextBox 4"/>
          <p:cNvSpPr txBox="1"/>
          <p:nvPr/>
        </p:nvSpPr>
        <p:spPr>
          <a:xfrm>
            <a:off x="8212347" y="6031466"/>
            <a:ext cx="2371162" cy="369332"/>
          </a:xfrm>
          <a:prstGeom prst="rect">
            <a:avLst/>
          </a:prstGeom>
          <a:noFill/>
        </p:spPr>
        <p:txBody>
          <a:bodyPr wrap="none" rtlCol="0">
            <a:spAutoFit/>
          </a:bodyPr>
          <a:lstStyle/>
          <a:p>
            <a:r>
              <a:rPr lang="en-US" dirty="0"/>
              <a:t>Layer 0 (input layer) </a:t>
            </a:r>
          </a:p>
        </p:txBody>
      </p:sp>
      <p:sp>
        <p:nvSpPr>
          <p:cNvPr id="6" name="TextBox 5"/>
          <p:cNvSpPr txBox="1"/>
          <p:nvPr/>
        </p:nvSpPr>
        <p:spPr>
          <a:xfrm>
            <a:off x="8188922" y="4577776"/>
            <a:ext cx="2560316" cy="369332"/>
          </a:xfrm>
          <a:prstGeom prst="rect">
            <a:avLst/>
          </a:prstGeom>
          <a:noFill/>
        </p:spPr>
        <p:txBody>
          <a:bodyPr wrap="none" rtlCol="0">
            <a:spAutoFit/>
          </a:bodyPr>
          <a:lstStyle/>
          <a:p>
            <a:r>
              <a:rPr lang="en-US" dirty="0"/>
              <a:t>Layer </a:t>
            </a:r>
            <a:r>
              <a:rPr lang="en-US"/>
              <a:t>1 (hidden layer</a:t>
            </a:r>
            <a:r>
              <a:rPr lang="en-US" dirty="0"/>
              <a:t>) </a:t>
            </a:r>
          </a:p>
        </p:txBody>
      </p:sp>
      <p:sp>
        <p:nvSpPr>
          <p:cNvPr id="7" name="TextBox 6"/>
          <p:cNvSpPr txBox="1"/>
          <p:nvPr/>
        </p:nvSpPr>
        <p:spPr>
          <a:xfrm>
            <a:off x="8132197" y="3451070"/>
            <a:ext cx="2534668" cy="369332"/>
          </a:xfrm>
          <a:prstGeom prst="rect">
            <a:avLst/>
          </a:prstGeom>
          <a:noFill/>
        </p:spPr>
        <p:txBody>
          <a:bodyPr wrap="none" rtlCol="0">
            <a:spAutoFit/>
          </a:bodyPr>
          <a:lstStyle/>
          <a:p>
            <a:r>
              <a:rPr lang="en-US" dirty="0"/>
              <a:t>Layer 2 (output layer) </a:t>
            </a:r>
          </a:p>
        </p:txBody>
      </p:sp>
    </p:spTree>
    <p:extLst>
      <p:ext uri="{BB962C8B-B14F-4D97-AF65-F5344CB8AC3E}">
        <p14:creationId xmlns:p14="http://schemas.microsoft.com/office/powerpoint/2010/main" val="2569324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Equations for a feedforward network </a:t>
            </a:r>
          </a:p>
        </p:txBody>
      </p:sp>
      <p:sp>
        <p:nvSpPr>
          <p:cNvPr id="3" name="Content Placeholder 2"/>
          <p:cNvSpPr>
            <a:spLocks noGrp="1"/>
          </p:cNvSpPr>
          <p:nvPr>
            <p:ph idx="1"/>
          </p:nvPr>
        </p:nvSpPr>
        <p:spPr/>
        <p:txBody>
          <a:bodyPr>
            <a:normAutofit/>
          </a:bodyPr>
          <a:lstStyle/>
          <a:p>
            <a:r>
              <a:rPr lang="en-US" dirty="0"/>
              <a:t>A single hidden unit has parameters</a:t>
            </a:r>
            <a:r>
              <a:rPr lang="en-US" b="1" dirty="0"/>
              <a:t> </a:t>
            </a:r>
            <a:r>
              <a:rPr lang="en-US" b="1" i="1" dirty="0"/>
              <a:t>w </a:t>
            </a:r>
            <a:r>
              <a:rPr lang="en-US" dirty="0"/>
              <a:t>(the weight vector) and </a:t>
            </a:r>
            <a:r>
              <a:rPr lang="en-US" b="1" i="1" dirty="0"/>
              <a:t>b</a:t>
            </a:r>
            <a:r>
              <a:rPr lang="en-US" i="1" dirty="0"/>
              <a:t> </a:t>
            </a:r>
            <a:r>
              <a:rPr lang="en-US" dirty="0"/>
              <a:t>(the bias scalar). </a:t>
            </a:r>
          </a:p>
          <a:p>
            <a:r>
              <a:rPr lang="en-US" dirty="0"/>
              <a:t>We represent the parameters for the </a:t>
            </a:r>
            <a:r>
              <a:rPr lang="en-US" b="1" dirty="0"/>
              <a:t>entire hidden layer </a:t>
            </a:r>
            <a:r>
              <a:rPr lang="en-US" dirty="0"/>
              <a:t>by combining the weight vector </a:t>
            </a:r>
            <a:r>
              <a:rPr lang="en-US" b="1" dirty="0" err="1"/>
              <a:t>w</a:t>
            </a:r>
            <a:r>
              <a:rPr lang="en-US" b="1" i="1" baseline="-25000" dirty="0" err="1"/>
              <a:t>i</a:t>
            </a:r>
            <a:r>
              <a:rPr lang="en-US" i="1" dirty="0"/>
              <a:t> </a:t>
            </a:r>
            <a:r>
              <a:rPr lang="en-US" dirty="0"/>
              <a:t>and bias </a:t>
            </a:r>
            <a:r>
              <a:rPr lang="en-US" b="1" i="1" dirty="0"/>
              <a:t>b</a:t>
            </a:r>
            <a:r>
              <a:rPr lang="en-US" b="1" i="1" baseline="-25000" dirty="0"/>
              <a:t>i</a:t>
            </a:r>
            <a:r>
              <a:rPr lang="en-US" i="1" dirty="0"/>
              <a:t> </a:t>
            </a:r>
            <a:r>
              <a:rPr lang="en-US" dirty="0"/>
              <a:t>for each unit </a:t>
            </a:r>
            <a:r>
              <a:rPr lang="en-US" b="1" i="1" dirty="0" err="1"/>
              <a:t>i</a:t>
            </a:r>
            <a:r>
              <a:rPr lang="en-US" i="1" dirty="0"/>
              <a:t> </a:t>
            </a:r>
            <a:r>
              <a:rPr lang="en-US" dirty="0"/>
              <a:t>into a single weight matrix </a:t>
            </a:r>
            <a:r>
              <a:rPr lang="en-US" b="1" i="1" dirty="0"/>
              <a:t>W</a:t>
            </a:r>
            <a:r>
              <a:rPr lang="en-US" i="1" dirty="0"/>
              <a:t> </a:t>
            </a:r>
            <a:r>
              <a:rPr lang="en-US" dirty="0"/>
              <a:t>and a single bias vector </a:t>
            </a:r>
            <a:r>
              <a:rPr lang="en-US" b="1" dirty="0"/>
              <a:t>b</a:t>
            </a:r>
            <a:r>
              <a:rPr lang="en-US" dirty="0"/>
              <a:t> for the whole layer.</a:t>
            </a:r>
          </a:p>
          <a:p>
            <a:endParaRPr lang="en-US" dirty="0"/>
          </a:p>
        </p:txBody>
      </p:sp>
      <p:pic>
        <p:nvPicPr>
          <p:cNvPr id="6" name="Picture 5">
            <a:extLst>
              <a:ext uri="{FF2B5EF4-FFF2-40B4-BE49-F238E27FC236}">
                <a16:creationId xmlns:a16="http://schemas.microsoft.com/office/drawing/2014/main" id="{A297CD62-43A3-8F40-9FBF-4D1FD56CF792}"/>
              </a:ext>
            </a:extLst>
          </p:cNvPr>
          <p:cNvPicPr>
            <a:picLocks noChangeAspect="1"/>
          </p:cNvPicPr>
          <p:nvPr/>
        </p:nvPicPr>
        <p:blipFill>
          <a:blip r:embed="rId3"/>
          <a:stretch>
            <a:fillRect/>
          </a:stretch>
        </p:blipFill>
        <p:spPr>
          <a:xfrm>
            <a:off x="2421148" y="3429000"/>
            <a:ext cx="5425029" cy="2971799"/>
          </a:xfrm>
          <a:prstGeom prst="rect">
            <a:avLst/>
          </a:prstGeom>
        </p:spPr>
      </p:pic>
    </p:spTree>
    <p:extLst>
      <p:ext uri="{BB962C8B-B14F-4D97-AF65-F5344CB8AC3E}">
        <p14:creationId xmlns:p14="http://schemas.microsoft.com/office/powerpoint/2010/main" val="17852619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Equations for a feedforward network </a:t>
            </a:r>
          </a:p>
        </p:txBody>
      </p:sp>
      <p:sp>
        <p:nvSpPr>
          <p:cNvPr id="3" name="Content Placeholder 2"/>
          <p:cNvSpPr>
            <a:spLocks noGrp="1"/>
          </p:cNvSpPr>
          <p:nvPr>
            <p:ph idx="1"/>
          </p:nvPr>
        </p:nvSpPr>
        <p:spPr/>
        <p:txBody>
          <a:bodyPr/>
          <a:lstStyle/>
          <a:p>
            <a:r>
              <a:rPr lang="en-US" dirty="0"/>
              <a:t>The advantage of using a single matrix </a:t>
            </a:r>
            <a:r>
              <a:rPr lang="en-US" b="1" i="1" dirty="0"/>
              <a:t>W</a:t>
            </a:r>
            <a:r>
              <a:rPr lang="en-US" i="1" dirty="0"/>
              <a:t> </a:t>
            </a:r>
            <a:r>
              <a:rPr lang="en-US" dirty="0"/>
              <a:t>for the weights of the entire layer is the hidden layer computation can be done efficiently with simple matrix operations. </a:t>
            </a:r>
          </a:p>
          <a:p>
            <a:r>
              <a:rPr lang="en-US" dirty="0"/>
              <a:t>The computation has three steps: </a:t>
            </a:r>
          </a:p>
          <a:p>
            <a:r>
              <a:rPr lang="en-US" dirty="0"/>
              <a:t>1. multiplying the weight matrix by the input vector </a:t>
            </a:r>
            <a:r>
              <a:rPr lang="en-US" i="1" dirty="0"/>
              <a:t>x</a:t>
            </a:r>
            <a:r>
              <a:rPr lang="en-US" dirty="0"/>
              <a:t>, </a:t>
            </a:r>
            <a:br>
              <a:rPr lang="en-US" dirty="0"/>
            </a:br>
            <a:r>
              <a:rPr lang="en-US" dirty="0"/>
              <a:t>2. adding the bias vector </a:t>
            </a:r>
            <a:r>
              <a:rPr lang="en-US" i="1" dirty="0"/>
              <a:t>b</a:t>
            </a:r>
            <a:r>
              <a:rPr lang="en-US" dirty="0"/>
              <a:t>, and </a:t>
            </a:r>
            <a:br>
              <a:rPr lang="en-US" dirty="0"/>
            </a:br>
            <a:r>
              <a:rPr lang="en-US" dirty="0"/>
              <a:t>3. applying the activation function </a:t>
            </a:r>
            <a:r>
              <a:rPr lang="en-US" i="1" dirty="0"/>
              <a:t>g </a:t>
            </a:r>
            <a:r>
              <a:rPr lang="en-US" dirty="0"/>
              <a:t>(such as Sigmoid)</a:t>
            </a:r>
          </a:p>
          <a:p>
            <a:r>
              <a:rPr lang="en-US" dirty="0"/>
              <a:t>The output of the hidden layer, the vector </a:t>
            </a:r>
            <a:r>
              <a:rPr lang="en-US" i="1" dirty="0"/>
              <a:t>h</a:t>
            </a:r>
            <a:r>
              <a:rPr lang="en-US" dirty="0"/>
              <a:t>, is thus the following, using the sigmoid function </a:t>
            </a:r>
            <a:r>
              <a:rPr lang="en-US" dirty="0" err="1"/>
              <a:t>σ</a:t>
            </a:r>
            <a:r>
              <a:rPr lang="en-US" dirty="0"/>
              <a:t>: </a:t>
            </a:r>
          </a:p>
          <a:p>
            <a:pPr algn="ctr"/>
            <a:r>
              <a:rPr lang="en-US" i="1" dirty="0"/>
              <a:t>h </a:t>
            </a:r>
            <a:r>
              <a:rPr lang="en-US" dirty="0"/>
              <a:t>= </a:t>
            </a:r>
            <a:r>
              <a:rPr lang="en-US" dirty="0" err="1"/>
              <a:t>σ</a:t>
            </a:r>
            <a:r>
              <a:rPr lang="en-US" dirty="0"/>
              <a:t>(</a:t>
            </a:r>
            <a:r>
              <a:rPr lang="en-US" i="1" dirty="0" err="1"/>
              <a:t>Wx</a:t>
            </a:r>
            <a:r>
              <a:rPr lang="en-US" dirty="0" err="1"/>
              <a:t>+</a:t>
            </a:r>
            <a:r>
              <a:rPr lang="en-US" i="1" dirty="0" err="1"/>
              <a:t>b</a:t>
            </a:r>
            <a:r>
              <a:rPr lang="en-US" dirty="0"/>
              <a:t>) </a:t>
            </a:r>
          </a:p>
          <a:p>
            <a:pPr algn="ctr"/>
            <a:endParaRPr lang="en-US" dirty="0"/>
          </a:p>
          <a:p>
            <a:pPr algn="ctr"/>
            <a:endParaRPr lang="en-US" dirty="0"/>
          </a:p>
          <a:p>
            <a:endParaRPr lang="en-US" dirty="0"/>
          </a:p>
          <a:p>
            <a:endParaRPr lang="en-US" dirty="0"/>
          </a:p>
          <a:p>
            <a:endParaRPr lang="en-US" dirty="0"/>
          </a:p>
        </p:txBody>
      </p:sp>
    </p:spTree>
    <p:extLst>
      <p:ext uri="{BB962C8B-B14F-4D97-AF65-F5344CB8AC3E}">
        <p14:creationId xmlns:p14="http://schemas.microsoft.com/office/powerpoint/2010/main" val="29092338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Equations for a feedforward network </a:t>
            </a:r>
          </a:p>
        </p:txBody>
      </p:sp>
      <p:sp>
        <p:nvSpPr>
          <p:cNvPr id="3" name="Content Placeholder 2"/>
          <p:cNvSpPr>
            <a:spLocks noGrp="1"/>
          </p:cNvSpPr>
          <p:nvPr>
            <p:ph idx="1"/>
          </p:nvPr>
        </p:nvSpPr>
        <p:spPr>
          <a:xfrm>
            <a:off x="399672" y="1348547"/>
            <a:ext cx="10788787" cy="4793836"/>
          </a:xfrm>
        </p:spPr>
        <p:txBody>
          <a:bodyPr>
            <a:normAutofit/>
          </a:bodyPr>
          <a:lstStyle/>
          <a:p>
            <a:r>
              <a:rPr lang="en-US" dirty="0"/>
              <a:t>Like the hidden layer, the output layer has a weight  matrix </a:t>
            </a:r>
            <a:r>
              <a:rPr lang="en-US" b="1" i="1" dirty="0"/>
              <a:t>U</a:t>
            </a:r>
            <a:r>
              <a:rPr lang="en-US" i="1" dirty="0"/>
              <a:t>.</a:t>
            </a:r>
            <a:br>
              <a:rPr lang="en-US" i="1" dirty="0"/>
            </a:br>
            <a:r>
              <a:rPr lang="en-US" dirty="0"/>
              <a:t>Its weight matrix is multiplied by its input vector (</a:t>
            </a:r>
            <a:r>
              <a:rPr lang="en-US" b="1" i="1" dirty="0"/>
              <a:t>h</a:t>
            </a:r>
            <a:r>
              <a:rPr lang="en-US" dirty="0"/>
              <a:t>) to produce the intermediate output </a:t>
            </a:r>
            <a:r>
              <a:rPr lang="en-US" b="1" i="1" dirty="0"/>
              <a:t>z</a:t>
            </a:r>
            <a:r>
              <a:rPr lang="en-US" dirty="0"/>
              <a:t>. </a:t>
            </a:r>
          </a:p>
          <a:p>
            <a:pPr algn="ctr"/>
            <a:r>
              <a:rPr lang="de-DE" i="1" dirty="0" err="1"/>
              <a:t>z</a:t>
            </a:r>
            <a:r>
              <a:rPr lang="de-DE" dirty="0"/>
              <a:t>=</a:t>
            </a:r>
            <a:r>
              <a:rPr lang="de-DE" i="1" dirty="0"/>
              <a:t>Uh </a:t>
            </a:r>
            <a:endParaRPr lang="de-DE" dirty="0"/>
          </a:p>
          <a:p>
            <a:endParaRPr lang="en-US" dirty="0"/>
          </a:p>
          <a:p>
            <a:endParaRPr lang="en-US" dirty="0"/>
          </a:p>
        </p:txBody>
      </p:sp>
      <p:pic>
        <p:nvPicPr>
          <p:cNvPr id="6" name="Picture 5">
            <a:extLst>
              <a:ext uri="{FF2B5EF4-FFF2-40B4-BE49-F238E27FC236}">
                <a16:creationId xmlns:a16="http://schemas.microsoft.com/office/drawing/2014/main" id="{227C8C9B-1643-2D40-8DD5-68B839511ECF}"/>
              </a:ext>
            </a:extLst>
          </p:cNvPr>
          <p:cNvPicPr>
            <a:picLocks noChangeAspect="1"/>
          </p:cNvPicPr>
          <p:nvPr/>
        </p:nvPicPr>
        <p:blipFill>
          <a:blip r:embed="rId3"/>
          <a:stretch>
            <a:fillRect/>
          </a:stretch>
        </p:blipFill>
        <p:spPr>
          <a:xfrm>
            <a:off x="2421148" y="3429000"/>
            <a:ext cx="5425029" cy="2971799"/>
          </a:xfrm>
          <a:prstGeom prst="rect">
            <a:avLst/>
          </a:prstGeom>
        </p:spPr>
      </p:pic>
    </p:spTree>
    <p:extLst>
      <p:ext uri="{BB962C8B-B14F-4D97-AF65-F5344CB8AC3E}">
        <p14:creationId xmlns:p14="http://schemas.microsoft.com/office/powerpoint/2010/main" val="10944674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Equations for a feedforward network </a:t>
            </a:r>
          </a:p>
        </p:txBody>
      </p:sp>
      <p:sp>
        <p:nvSpPr>
          <p:cNvPr id="3" name="Content Placeholder 2"/>
          <p:cNvSpPr>
            <a:spLocks noGrp="1"/>
          </p:cNvSpPr>
          <p:nvPr>
            <p:ph idx="1"/>
          </p:nvPr>
        </p:nvSpPr>
        <p:spPr/>
        <p:txBody>
          <a:bodyPr/>
          <a:lstStyle/>
          <a:p>
            <a:r>
              <a:rPr lang="en-US" dirty="0"/>
              <a:t>Here are the final equations for a feedforward network with a single hidden layer, which takes an input vector </a:t>
            </a:r>
            <a:r>
              <a:rPr lang="en-US" i="1" dirty="0"/>
              <a:t>x</a:t>
            </a:r>
            <a:r>
              <a:rPr lang="en-US" dirty="0"/>
              <a:t>, outputs a probability distribution </a:t>
            </a:r>
            <a:r>
              <a:rPr lang="en-US" i="1" dirty="0"/>
              <a:t>y</a:t>
            </a:r>
            <a:r>
              <a:rPr lang="en-US" dirty="0"/>
              <a:t>, and is parameterized by weight matrices </a:t>
            </a:r>
            <a:r>
              <a:rPr lang="en-US" i="1" dirty="0"/>
              <a:t>W </a:t>
            </a:r>
            <a:r>
              <a:rPr lang="en-US" dirty="0"/>
              <a:t>and </a:t>
            </a:r>
            <a:r>
              <a:rPr lang="en-US" i="1" dirty="0"/>
              <a:t>U </a:t>
            </a:r>
            <a:r>
              <a:rPr lang="en-US" dirty="0"/>
              <a:t>and a bias vector </a:t>
            </a:r>
            <a:r>
              <a:rPr lang="en-US" i="1" dirty="0"/>
              <a:t>b</a:t>
            </a:r>
            <a:r>
              <a:rPr lang="en-US" dirty="0"/>
              <a:t>: </a:t>
            </a:r>
          </a:p>
          <a:p>
            <a:r>
              <a:rPr lang="en-US" i="1" dirty="0"/>
              <a:t>h </a:t>
            </a:r>
            <a:r>
              <a:rPr lang="en-US" dirty="0"/>
              <a:t>= </a:t>
            </a:r>
            <a:r>
              <a:rPr lang="en-US" dirty="0" err="1"/>
              <a:t>σ</a:t>
            </a:r>
            <a:r>
              <a:rPr lang="en-US" dirty="0"/>
              <a:t>(</a:t>
            </a:r>
            <a:r>
              <a:rPr lang="en-US" i="1" dirty="0" err="1"/>
              <a:t>Wx</a:t>
            </a:r>
            <a:r>
              <a:rPr lang="en-US" dirty="0" err="1"/>
              <a:t>+</a:t>
            </a:r>
            <a:r>
              <a:rPr lang="en-US" i="1" dirty="0" err="1"/>
              <a:t>b</a:t>
            </a:r>
            <a:r>
              <a:rPr lang="en-US" dirty="0"/>
              <a:t>)</a:t>
            </a:r>
            <a:br>
              <a:rPr lang="en-US" dirty="0"/>
            </a:br>
            <a:r>
              <a:rPr lang="en-US" i="1" dirty="0"/>
              <a:t>z </a:t>
            </a:r>
            <a:r>
              <a:rPr lang="en-US" dirty="0"/>
              <a:t>= </a:t>
            </a:r>
            <a:r>
              <a:rPr lang="en-US" i="1" dirty="0"/>
              <a:t>Uh</a:t>
            </a:r>
            <a:br>
              <a:rPr lang="en-US" i="1" dirty="0"/>
            </a:br>
            <a:r>
              <a:rPr lang="en-US" i="1" dirty="0"/>
              <a:t>y </a:t>
            </a:r>
            <a:r>
              <a:rPr lang="en-US" dirty="0"/>
              <a:t>= </a:t>
            </a:r>
            <a:r>
              <a:rPr lang="en-US" dirty="0" err="1"/>
              <a:t>softmax</a:t>
            </a:r>
            <a:r>
              <a:rPr lang="en-US" dirty="0"/>
              <a:t>(</a:t>
            </a:r>
            <a:r>
              <a:rPr lang="en-US" i="1" dirty="0"/>
              <a:t>z</a:t>
            </a:r>
            <a:r>
              <a:rPr lang="en-US" dirty="0"/>
              <a:t>) </a:t>
            </a:r>
          </a:p>
          <a:p>
            <a:endParaRPr lang="en-US" dirty="0"/>
          </a:p>
          <a:p>
            <a:r>
              <a:rPr lang="en-US" dirty="0"/>
              <a:t>Like with logistic regression, </a:t>
            </a:r>
            <a:r>
              <a:rPr lang="en-US" dirty="0" err="1"/>
              <a:t>softmax</a:t>
            </a:r>
            <a:r>
              <a:rPr lang="en-US" dirty="0"/>
              <a:t> normalizes the output and turns it into a probability distribution. </a:t>
            </a:r>
          </a:p>
        </p:txBody>
      </p:sp>
    </p:spTree>
    <p:extLst>
      <p:ext uri="{BB962C8B-B14F-4D97-AF65-F5344CB8AC3E}">
        <p14:creationId xmlns:p14="http://schemas.microsoft.com/office/powerpoint/2010/main" val="4019881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Probabilities </a:t>
            </a:r>
          </a:p>
        </p:txBody>
      </p:sp>
      <p:sp>
        <p:nvSpPr>
          <p:cNvPr id="5" name="Rectangle 4"/>
          <p:cNvSpPr/>
          <p:nvPr/>
        </p:nvSpPr>
        <p:spPr>
          <a:xfrm>
            <a:off x="3048000" y="3581400"/>
            <a:ext cx="5994400" cy="90187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5AC1C31-8B7B-49EA-AEAA-AF34D2342D29}"/>
                  </a:ext>
                </a:extLst>
              </p:cNvPr>
              <p:cNvSpPr txBox="1"/>
              <p:nvPr/>
            </p:nvSpPr>
            <p:spPr>
              <a:xfrm>
                <a:off x="2419043" y="2312509"/>
                <a:ext cx="7272632" cy="9417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𝑃</m:t>
                      </m:r>
                      <m:d>
                        <m:dPr>
                          <m:ctrlPr>
                            <a:rPr lang="en-US" sz="3200" i="1">
                              <a:latin typeface="Cambria Math" panose="02040503050406030204" pitchFamily="18" charset="0"/>
                            </a:rPr>
                          </m:ctrlPr>
                        </m:dPr>
                        <m:e>
                          <m:r>
                            <a:rPr lang="en-US" sz="3200" i="1">
                              <a:latin typeface="Cambria Math" panose="02040503050406030204" pitchFamily="18" charset="0"/>
                            </a:rPr>
                            <m:t>𝑦</m:t>
                          </m:r>
                          <m:r>
                            <a:rPr lang="en-US" sz="3200" i="1">
                              <a:latin typeface="Cambria Math" panose="02040503050406030204" pitchFamily="18" charset="0"/>
                            </a:rPr>
                            <m:t>=1</m:t>
                          </m:r>
                        </m:e>
                      </m:d>
                      <m:r>
                        <a:rPr lang="en-US" sz="3200" i="1">
                          <a:latin typeface="Cambria Math" panose="02040503050406030204" pitchFamily="18" charset="0"/>
                        </a:rPr>
                        <m:t>=</m:t>
                      </m:r>
                      <m:r>
                        <a:rPr lang="en-US" sz="3200" i="1">
                          <a:latin typeface="Cambria Math" panose="02040503050406030204" pitchFamily="18" charset="0"/>
                        </a:rPr>
                        <m:t>𝜎</m:t>
                      </m:r>
                      <m:d>
                        <m:dPr>
                          <m:ctrlPr>
                            <a:rPr lang="en-US" sz="3200" i="1">
                              <a:latin typeface="Cambria Math" panose="02040503050406030204" pitchFamily="18" charset="0"/>
                            </a:rPr>
                          </m:ctrlPr>
                        </m:dPr>
                        <m:e>
                          <m:r>
                            <a:rPr lang="en-US" sz="3200" i="1">
                              <a:latin typeface="Cambria Math" panose="02040503050406030204" pitchFamily="18" charset="0"/>
                            </a:rPr>
                            <m:t>𝑤</m:t>
                          </m:r>
                          <m:r>
                            <a:rPr lang="en-US" sz="3200" i="1">
                              <a:latin typeface="Cambria Math" panose="02040503050406030204" pitchFamily="18" charset="0"/>
                            </a:rPr>
                            <m:t>⋅</m:t>
                          </m:r>
                          <m:r>
                            <a:rPr lang="en-US" sz="3200" i="1">
                              <a:latin typeface="Cambria Math" panose="02040503050406030204" pitchFamily="18" charset="0"/>
                            </a:rPr>
                            <m:t>𝑥</m:t>
                          </m:r>
                          <m:r>
                            <a:rPr lang="en-US" sz="3200" i="1">
                              <a:latin typeface="Cambria Math" panose="02040503050406030204" pitchFamily="18" charset="0"/>
                            </a:rPr>
                            <m:t>+</m:t>
                          </m:r>
                          <m:r>
                            <a:rPr lang="en-US" sz="3200" i="1">
                              <a:latin typeface="Cambria Math" panose="02040503050406030204" pitchFamily="18" charset="0"/>
                            </a:rPr>
                            <m:t>𝑏</m:t>
                          </m:r>
                        </m:e>
                      </m:d>
                      <m:r>
                        <a:rPr lang="en-US" sz="3200" i="1">
                          <a:latin typeface="Cambria Math" panose="02040503050406030204" pitchFamily="18" charset="0"/>
                        </a:rPr>
                        <m:t>=</m:t>
                      </m:r>
                      <m:f>
                        <m:fPr>
                          <m:ctrlPr>
                            <a:rPr lang="en-US" sz="3200" i="1">
                              <a:latin typeface="Cambria Math" panose="02040503050406030204" pitchFamily="18" charset="0"/>
                            </a:rPr>
                          </m:ctrlPr>
                        </m:fPr>
                        <m:num>
                          <m:r>
                            <a:rPr lang="en-US" sz="3200" i="1">
                              <a:latin typeface="Cambria Math" panose="02040503050406030204" pitchFamily="18" charset="0"/>
                            </a:rPr>
                            <m:t>1</m:t>
                          </m:r>
                        </m:num>
                        <m:den>
                          <m:r>
                            <a:rPr lang="en-US" sz="3200" i="1">
                              <a:latin typeface="Cambria Math" panose="02040503050406030204" pitchFamily="18" charset="0"/>
                            </a:rPr>
                            <m:t>1+</m:t>
                          </m:r>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r>
                                <a:rPr lang="en-US" sz="3200" i="1">
                                  <a:latin typeface="Cambria Math" panose="02040503050406030204" pitchFamily="18" charset="0"/>
                                </a:rPr>
                                <m:t>−(</m:t>
                              </m:r>
                              <m:r>
                                <a:rPr lang="en-US" sz="3200" i="1">
                                  <a:latin typeface="Cambria Math" panose="02040503050406030204" pitchFamily="18" charset="0"/>
                                </a:rPr>
                                <m:t>𝑤</m:t>
                              </m:r>
                              <m:r>
                                <a:rPr lang="en-US" sz="3200" i="1">
                                  <a:latin typeface="Cambria Math" panose="02040503050406030204" pitchFamily="18" charset="0"/>
                                </a:rPr>
                                <m:t>⋅</m:t>
                              </m:r>
                              <m:r>
                                <a:rPr lang="en-US" sz="3200" i="1">
                                  <a:latin typeface="Cambria Math" panose="02040503050406030204" pitchFamily="18" charset="0"/>
                                </a:rPr>
                                <m:t>𝑥</m:t>
                              </m:r>
                              <m:r>
                                <a:rPr lang="en-US" sz="3200" i="1">
                                  <a:latin typeface="Cambria Math" panose="02040503050406030204" pitchFamily="18" charset="0"/>
                                </a:rPr>
                                <m:t>+</m:t>
                              </m:r>
                              <m:r>
                                <a:rPr lang="en-US" sz="3200" i="1">
                                  <a:latin typeface="Cambria Math" panose="02040503050406030204" pitchFamily="18" charset="0"/>
                                </a:rPr>
                                <m:t>𝑏</m:t>
                              </m:r>
                              <m:r>
                                <a:rPr lang="en-US" sz="3200" i="1">
                                  <a:latin typeface="Cambria Math" panose="02040503050406030204" pitchFamily="18" charset="0"/>
                                </a:rPr>
                                <m:t>)</m:t>
                              </m:r>
                            </m:sup>
                          </m:sSup>
                        </m:den>
                      </m:f>
                    </m:oMath>
                  </m:oMathPara>
                </a14:m>
                <a:endParaRPr lang="en-US" sz="3200" dirty="0"/>
              </a:p>
            </p:txBody>
          </p:sp>
        </mc:Choice>
        <mc:Fallback xmlns="">
          <p:sp>
            <p:nvSpPr>
              <p:cNvPr id="3" name="TextBox 2">
                <a:extLst>
                  <a:ext uri="{FF2B5EF4-FFF2-40B4-BE49-F238E27FC236}">
                    <a16:creationId xmlns:a16="http://schemas.microsoft.com/office/drawing/2014/main" id="{45AC1C31-8B7B-49EA-AEAA-AF34D2342D29}"/>
                  </a:ext>
                </a:extLst>
              </p:cNvPr>
              <p:cNvSpPr txBox="1">
                <a:spLocks noRot="1" noChangeAspect="1" noMove="1" noResize="1" noEditPoints="1" noAdjustHandles="1" noChangeArrowheads="1" noChangeShapeType="1" noTextEdit="1"/>
              </p:cNvSpPr>
              <p:nvPr/>
            </p:nvSpPr>
            <p:spPr>
              <a:xfrm>
                <a:off x="2419043" y="2312509"/>
                <a:ext cx="7272632" cy="941733"/>
              </a:xfrm>
              <a:prstGeom prst="rect">
                <a:avLst/>
              </a:prstGeom>
              <a:blipFill>
                <a:blip r:embed="rId2"/>
                <a:stretch>
                  <a:fillRect l="-697" r="-523" b="-11842"/>
                </a:stretch>
              </a:blipFill>
            </p:spPr>
            <p:txBody>
              <a:bodyPr/>
              <a:lstStyle/>
              <a:p>
                <a:r>
                  <a:rPr lang="en-US">
                    <a:noFill/>
                  </a:rPr>
                  <a:t> </a:t>
                </a:r>
              </a:p>
            </p:txBody>
          </p:sp>
        </mc:Fallback>
      </mc:AlternateContent>
    </p:spTree>
    <p:extLst>
      <p:ext uri="{BB962C8B-B14F-4D97-AF65-F5344CB8AC3E}">
        <p14:creationId xmlns:p14="http://schemas.microsoft.com/office/powerpoint/2010/main" val="31254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Neural Nets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Like logistic regression, we want to learn the best parameters for the neural net to make its predictions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as close to possible as the gold standard labels in our training data </a:t>
                </a:r>
                <a:r>
                  <a:rPr lang="en-US" i="1" dirty="0"/>
                  <a:t>y.</a:t>
                </a:r>
              </a:p>
              <a:p>
                <a:r>
                  <a:rPr lang="en-US" dirty="0"/>
                  <a:t>What do we need?</a:t>
                </a:r>
              </a:p>
              <a:p>
                <a:r>
                  <a:rPr lang="en-US" b="1" dirty="0"/>
                  <a:t>A loss function</a:t>
                </a:r>
                <a:r>
                  <a:rPr lang="en-US" dirty="0"/>
                  <a:t> –</a:t>
                </a:r>
                <a:r>
                  <a:rPr lang="en-US" b="1" dirty="0"/>
                  <a:t> </a:t>
                </a:r>
                <a:r>
                  <a:rPr lang="en-US" dirty="0"/>
                  <a:t>cross-entropy loss</a:t>
                </a:r>
              </a:p>
              <a:p>
                <a:r>
                  <a:rPr lang="en-US" b="1" dirty="0"/>
                  <a:t>An optimization algorithm </a:t>
                </a:r>
                <a:r>
                  <a:rPr lang="en-US" dirty="0"/>
                  <a:t>– gradient descent</a:t>
                </a:r>
              </a:p>
              <a:p>
                <a:r>
                  <a:rPr lang="en-US" b="1" dirty="0"/>
                  <a:t>A way of computing the gradient of the loss function</a:t>
                </a:r>
                <a:r>
                  <a:rPr lang="en-US" dirty="0"/>
                  <a:t> – error propagation </a:t>
                </a:r>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2019" t="-1667"/>
                </a:stretch>
              </a:blipFill>
            </p:spPr>
            <p:txBody>
              <a:bodyPr/>
              <a:lstStyle/>
              <a:p>
                <a:r>
                  <a:rPr lang="en-US">
                    <a:noFill/>
                  </a:rPr>
                  <a:t> </a:t>
                </a:r>
              </a:p>
            </p:txBody>
          </p:sp>
        </mc:Fallback>
      </mc:AlternateContent>
    </p:spTree>
    <p:extLst>
      <p:ext uri="{BB962C8B-B14F-4D97-AF65-F5344CB8AC3E}">
        <p14:creationId xmlns:p14="http://schemas.microsoft.com/office/powerpoint/2010/main" val="16067761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Cross-Entropy Loss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If the neural network is a binary classifier with a sigmoid at the final layer, the loss function is exactly the same as we saw in logistic regression:</a:t>
                </a:r>
              </a:p>
              <a:p>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𝐶𝐸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r>
                            <a:rPr lang="en-US">
                              <a:latin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𝑦</m:t>
                              </m:r>
                            </m:e>
                            <m:e>
                              <m:r>
                                <a:rPr lang="en-US" i="1">
                                  <a:latin typeface="Cambria Math" panose="02040503050406030204" pitchFamily="18" charset="0"/>
                                </a:rPr>
                                <m:t>𝑥</m:t>
                              </m:r>
                            </m:e>
                          </m:d>
                        </m:fName>
                        <m:e>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1 −</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(1 − </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func>
                              <m:r>
                                <a:rPr lang="en-US" i="1">
                                  <a:latin typeface="Cambria Math" panose="02040503050406030204" pitchFamily="18" charset="0"/>
                                </a:rPr>
                                <m:t>)]</m:t>
                              </m:r>
                            </m:e>
                          </m:func>
                        </m:e>
                      </m:func>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3" t="-1587"/>
                </a:stretch>
              </a:blipFill>
            </p:spPr>
            <p:txBody>
              <a:bodyPr/>
              <a:lstStyle/>
              <a:p>
                <a:r>
                  <a:rPr lang="en-US">
                    <a:noFill/>
                  </a:rPr>
                  <a:t> </a:t>
                </a:r>
              </a:p>
            </p:txBody>
          </p:sp>
        </mc:Fallback>
      </mc:AlternateContent>
    </p:spTree>
    <p:extLst>
      <p:ext uri="{BB962C8B-B14F-4D97-AF65-F5344CB8AC3E}">
        <p14:creationId xmlns:p14="http://schemas.microsoft.com/office/powerpoint/2010/main" val="1027688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Cross-Entropy Loss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t>If the neural network is a binary classifier with a sigmoid at the final layer, the loss function is exactly the same as we saw in logistic regression:</a:t>
                </a:r>
              </a:p>
              <a:p>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𝐶𝐸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r>
                            <a:rPr lang="en-US">
                              <a:latin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𝑦</m:t>
                              </m:r>
                            </m:e>
                            <m:e>
                              <m:r>
                                <a:rPr lang="en-US" i="1">
                                  <a:latin typeface="Cambria Math" panose="02040503050406030204" pitchFamily="18" charset="0"/>
                                </a:rPr>
                                <m:t>𝑥</m:t>
                              </m:r>
                            </m:e>
                          </m:d>
                        </m:fName>
                        <m:e>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1 −</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(1 − </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func>
                              <m:r>
                                <a:rPr lang="en-US" i="1">
                                  <a:latin typeface="Cambria Math" panose="02040503050406030204" pitchFamily="18" charset="0"/>
                                </a:rPr>
                                <m:t>)]</m:t>
                              </m:r>
                            </m:e>
                          </m:func>
                        </m:e>
                      </m:func>
                    </m:oMath>
                  </m:oMathPara>
                </a14:m>
                <a:endParaRPr lang="en-US" dirty="0"/>
              </a:p>
              <a:p>
                <a:endParaRPr lang="en-US" dirty="0"/>
              </a:p>
              <a:p>
                <a:r>
                  <a:rPr lang="en-US" dirty="0"/>
                  <a:t>For multinomial classification</a:t>
                </a:r>
              </a:p>
              <a:p>
                <a:pPr algn="ctr"/>
                <a14:m>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𝐶𝐸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 </m:t>
                    </m:r>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𝐶</m:t>
                        </m:r>
                      </m:sup>
                      <m:e>
                        <m:r>
                          <a:rPr lang="en-US" i="1">
                            <a:latin typeface="Cambria Math" panose="02040503050406030204" pitchFamily="18" charset="0"/>
                            <a:ea typeface="Cambria Math" panose="02040503050406030204" pitchFamily="18" charset="0"/>
                          </a:rPr>
                          <m:t>𝑦</m:t>
                        </m:r>
                        <m:r>
                          <a:rPr lang="en-US" i="1" baseline="-25000">
                            <a:latin typeface="Cambria Math" panose="02040503050406030204" pitchFamily="18" charset="0"/>
                            <a:ea typeface="Cambria Math" panose="02040503050406030204" pitchFamily="18" charset="0"/>
                          </a:rPr>
                          <m:t>𝑖</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r>
                                  <a:rPr lang="en-US" i="1" baseline="-25000">
                                    <a:latin typeface="Cambria Math" panose="02040503050406030204" pitchFamily="18" charset="0"/>
                                    <a:ea typeface="Cambria Math" panose="02040503050406030204" pitchFamily="18" charset="0"/>
                                  </a:rPr>
                                  <m:t>𝑖</m:t>
                                </m:r>
                              </m:e>
                            </m:acc>
                          </m:e>
                        </m:func>
                        <m:r>
                          <a:rPr lang="en-US" i="1">
                            <a:latin typeface="Cambria Math" panose="02040503050406030204" pitchFamily="18" charset="0"/>
                            <a:ea typeface="Cambria Math" panose="02040503050406030204" pitchFamily="18" charset="0"/>
                          </a:rPr>
                          <m:t>  </m:t>
                        </m:r>
                      </m:e>
                    </m:nary>
                  </m:oMath>
                </a14:m>
                <a:r>
                  <a:rPr lang="en-US" dirty="0"/>
                  <a:t> </a:t>
                </a:r>
              </a:p>
              <a:p>
                <a:pPr algn="ctr"/>
                <a:endParaRPr lang="en-US" dirty="0"/>
              </a:p>
              <a:p>
                <a:r>
                  <a:rPr lang="en-US" dirty="0"/>
                  <a:t>If there is only one correct answer, where the truth is </a:t>
                </a:r>
                <a:r>
                  <a:rPr lang="en-US" i="1" dirty="0" err="1"/>
                  <a:t>y</a:t>
                </a:r>
                <a:r>
                  <a:rPr lang="en-US" i="1" baseline="-25000" dirty="0" err="1"/>
                  <a:t>i</a:t>
                </a:r>
                <a:r>
                  <a:rPr lang="en-US" i="1" dirty="0"/>
                  <a:t>=1</a:t>
                </a:r>
                <a:r>
                  <a:rPr lang="en-US" dirty="0"/>
                  <a:t>, then this simplifies to be</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𝐶𝐸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r>
                                <a:rPr lang="en-US" i="1" baseline="-25000">
                                  <a:latin typeface="Cambria Math" panose="02040503050406030204" pitchFamily="18" charset="0"/>
                                  <a:ea typeface="Cambria Math" panose="02040503050406030204" pitchFamily="18" charset="0"/>
                                </a:rPr>
                                <m:t>𝑖</m:t>
                              </m:r>
                            </m:e>
                          </m:acc>
                        </m:e>
                      </m:func>
                    </m:oMath>
                  </m:oMathPara>
                </a14:m>
                <a:endParaRPr lang="en-US" dirty="0"/>
              </a:p>
              <a:p>
                <a:endParaRPr lang="en-US" dirty="0"/>
              </a:p>
              <a:p>
                <a:r>
                  <a:rPr lang="en-US" dirty="0"/>
                  <a:t>Plugging into </a:t>
                </a:r>
                <a:r>
                  <a:rPr lang="en-US" dirty="0" err="1"/>
                  <a:t>softmax</a:t>
                </a:r>
                <a:r>
                  <a:rPr lang="en-US" dirty="0"/>
                  <a:t>: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𝐶𝐸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f>
                            <m:fPr>
                              <m:ctrlPr>
                                <a:rPr lang="en-US" i="1">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𝑧</m:t>
                                  </m:r>
                                  <m:r>
                                    <a:rPr lang="en-US" i="1" baseline="-25000">
                                      <a:latin typeface="Cambria Math" panose="02040503050406030204" pitchFamily="18" charset="0"/>
                                      <a:ea typeface="Cambria Math" panose="02040503050406030204" pitchFamily="18" charset="0"/>
                                    </a:rPr>
                                    <m:t>𝑖</m:t>
                                  </m:r>
                                </m:sup>
                              </m:sSup>
                            </m:num>
                            <m:den>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𝐾</m:t>
                                  </m:r>
                                </m:sup>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𝑧</m:t>
                                      </m:r>
                                      <m:r>
                                        <a:rPr lang="en-US" i="1" baseline="-25000">
                                          <a:latin typeface="Cambria Math" panose="02040503050406030204" pitchFamily="18" charset="0"/>
                                          <a:ea typeface="Cambria Math" panose="02040503050406030204" pitchFamily="18" charset="0"/>
                                        </a:rPr>
                                        <m:t>𝑗</m:t>
                                      </m:r>
                                    </m:sup>
                                  </m:sSup>
                                </m:e>
                              </m:nary>
                            </m:den>
                          </m:f>
                        </m:e>
                      </m:func>
                    </m:oMath>
                  </m:oMathPara>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3" t="-2116" b="-13757"/>
                </a:stretch>
              </a:blipFill>
            </p:spPr>
            <p:txBody>
              <a:bodyPr/>
              <a:lstStyle/>
              <a:p>
                <a:r>
                  <a:rPr lang="en-US">
                    <a:noFill/>
                  </a:rPr>
                  <a:t> </a:t>
                </a:r>
              </a:p>
            </p:txBody>
          </p:sp>
        </mc:Fallback>
      </mc:AlternateContent>
    </p:spTree>
    <p:extLst>
      <p:ext uri="{BB962C8B-B14F-4D97-AF65-F5344CB8AC3E}">
        <p14:creationId xmlns:p14="http://schemas.microsoft.com/office/powerpoint/2010/main" val="6664632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the gradient</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dirty="0"/>
                  <a:t>Logistic regression can be thought of as a network with just one weight layer and a sigmoid output.  In that case the gradient is: </a:t>
                </a:r>
              </a:p>
              <a:p>
                <a:endParaRPr lang="en-US" dirty="0"/>
              </a:p>
              <a:p>
                <a:pPr/>
                <a14:m>
                  <m:oMathPara xmlns:m="http://schemas.openxmlformats.org/officeDocument/2006/math">
                    <m:oMathParaPr>
                      <m:jc m:val="center"/>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𝐿𝐶𝐸</m:t>
                          </m:r>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𝑤𝑗</m:t>
                          </m:r>
                        </m:den>
                      </m:f>
                      <m:r>
                        <a:rPr lang="en-US">
                          <a:latin typeface="Cambria Math" panose="02040503050406030204" pitchFamily="18" charset="0"/>
                        </a:rPr>
                        <m:t> </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rPr>
                        <m:t>𝑥𝑗</m:t>
                      </m:r>
                    </m:oMath>
                  </m:oMathPara>
                </a14:m>
                <a:endParaRPr lang="en-US" i="1" baseline="-25000" dirty="0">
                  <a:latin typeface="Cambria Math" panose="02040503050406030204" pitchFamily="18" charset="0"/>
                </a:endParaRPr>
              </a:p>
              <a:p>
                <a:r>
                  <a:rPr lang="en-US" dirty="0"/>
                  <a:t>					         </a:t>
                </a:r>
                <a14:m>
                  <m:oMath xmlns:m="http://schemas.openxmlformats.org/officeDocument/2006/math">
                    <m:r>
                      <a:rPr lang="en-US" i="1">
                        <a:latin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rPr>
                              <m:t>𝒘</m:t>
                            </m:r>
                            <m:r>
                              <a:rPr lang="en-US" b="1" i="1">
                                <a:latin typeface="Cambria Math" panose="02040503050406030204" pitchFamily="18" charset="0"/>
                              </a:rPr>
                              <m:t> ∙</m:t>
                            </m:r>
                            <m:r>
                              <a:rPr lang="en-US" b="1" i="1">
                                <a:latin typeface="Cambria Math" panose="02040503050406030204" pitchFamily="18" charset="0"/>
                                <a:ea typeface="Cambria Math" panose="02040503050406030204" pitchFamily="18" charset="0"/>
                              </a:rPr>
                              <m:t>𝒙</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𝑏</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e>
                    </m:d>
                    <m:r>
                      <a:rPr lang="en-US" i="1">
                        <a:latin typeface="Cambria Math" panose="02040503050406030204" pitchFamily="18" charset="0"/>
                        <a:ea typeface="Cambria Math" panose="02040503050406030204" pitchFamily="18" charset="0"/>
                      </a:rPr>
                      <m:t>𝑥</m:t>
                    </m:r>
                    <m:r>
                      <a:rPr lang="en-US" i="1" baseline="-25000">
                        <a:latin typeface="Cambria Math" panose="02040503050406030204" pitchFamily="18" charset="0"/>
                        <a:ea typeface="Cambria Math" panose="02040503050406030204" pitchFamily="18" charset="0"/>
                      </a:rPr>
                      <m:t>𝑗</m:t>
                    </m:r>
                  </m:oMath>
                </a14:m>
                <a:endParaRPr lang="en-US" dirty="0"/>
              </a:p>
              <a:p>
                <a:endParaRPr lang="en-US" dirty="0"/>
              </a:p>
              <a:p>
                <a:r>
                  <a:rPr lang="en-US" dirty="0"/>
                  <a:t>But these derivatives </a:t>
                </a:r>
                <a:r>
                  <a:rPr lang="en-US" b="1" dirty="0"/>
                  <a:t>only give correct updates for the last weight layer</a:t>
                </a:r>
                <a:r>
                  <a:rPr lang="en-US" dirty="0"/>
                  <a:t>! </a:t>
                </a:r>
              </a:p>
              <a:p>
                <a:r>
                  <a:rPr lang="en-US" dirty="0"/>
                  <a:t>For deeper networks, computing the gradients requires looking back through all the earlier layers in the network, even though the loss is only computed with respect to the output of the network.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03" t="-1587" r="-603"/>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5490D0A0-C4D5-564D-A476-F062285DF259}"/>
              </a:ext>
            </a:extLst>
          </p:cNvPr>
          <p:cNvSpPr txBox="1"/>
          <p:nvPr/>
        </p:nvSpPr>
        <p:spPr>
          <a:xfrm>
            <a:off x="3886201" y="6008640"/>
            <a:ext cx="4996881" cy="369332"/>
          </a:xfrm>
          <a:prstGeom prst="rect">
            <a:avLst/>
          </a:prstGeom>
          <a:noFill/>
        </p:spPr>
        <p:txBody>
          <a:bodyPr wrap="none" rtlCol="0">
            <a:spAutoFit/>
          </a:bodyPr>
          <a:lstStyle/>
          <a:p>
            <a:r>
              <a:rPr lang="en-US" dirty="0"/>
              <a:t>Solution: </a:t>
            </a:r>
            <a:r>
              <a:rPr lang="en-US" b="1" dirty="0"/>
              <a:t>error backpropagation algorithm</a:t>
            </a:r>
          </a:p>
        </p:txBody>
      </p:sp>
    </p:spTree>
    <p:extLst>
      <p:ext uri="{BB962C8B-B14F-4D97-AF65-F5344CB8AC3E}">
        <p14:creationId xmlns:p14="http://schemas.microsoft.com/office/powerpoint/2010/main" val="18188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 Graphs</a:t>
            </a:r>
          </a:p>
        </p:txBody>
      </p:sp>
      <p:sp>
        <p:nvSpPr>
          <p:cNvPr id="3" name="Content Placeholder 2"/>
          <p:cNvSpPr>
            <a:spLocks noGrp="1"/>
          </p:cNvSpPr>
          <p:nvPr>
            <p:ph idx="1"/>
          </p:nvPr>
        </p:nvSpPr>
        <p:spPr/>
        <p:txBody>
          <a:bodyPr/>
          <a:lstStyle/>
          <a:p>
            <a:r>
              <a:rPr lang="en-US" dirty="0"/>
              <a:t>Although backpropagation was invented for neural nets, it is related to general procedure called </a:t>
            </a:r>
            <a:r>
              <a:rPr lang="en-US" b="1" dirty="0"/>
              <a:t>backward differentiation</a:t>
            </a:r>
            <a:r>
              <a:rPr lang="en-US" dirty="0"/>
              <a:t>, which depends on the notion of </a:t>
            </a:r>
            <a:r>
              <a:rPr lang="en-US" b="1" dirty="0"/>
              <a:t>computation graphs</a:t>
            </a:r>
            <a:r>
              <a:rPr lang="en-US" dirty="0"/>
              <a:t>. </a:t>
            </a:r>
          </a:p>
          <a:p>
            <a:r>
              <a:rPr lang="en-US" dirty="0"/>
              <a:t>A computation graph represents the process of computing a mathematical expression.  The computation is broken down into separate operations.  Each operation is a node in a graph. </a:t>
            </a:r>
          </a:p>
          <a:p>
            <a:endParaRPr lang="en-US" dirty="0"/>
          </a:p>
        </p:txBody>
      </p:sp>
      <p:sp>
        <p:nvSpPr>
          <p:cNvPr id="6" name="Rectangle 5"/>
          <p:cNvSpPr/>
          <p:nvPr/>
        </p:nvSpPr>
        <p:spPr>
          <a:xfrm>
            <a:off x="2971801" y="4343400"/>
            <a:ext cx="2064989" cy="369332"/>
          </a:xfrm>
          <a:prstGeom prst="rect">
            <a:avLst/>
          </a:prstGeom>
        </p:spPr>
        <p:txBody>
          <a:bodyPr wrap="none">
            <a:spAutoFit/>
          </a:bodyPr>
          <a:lstStyle/>
          <a:p>
            <a:r>
              <a:rPr lang="is-IS" i="1" dirty="0">
                <a:latin typeface="NimbusRomNo9L" charset="0"/>
              </a:rPr>
              <a:t>L</a:t>
            </a:r>
            <a:r>
              <a:rPr lang="is-IS" dirty="0">
                <a:latin typeface="CMR10" charset="0"/>
              </a:rPr>
              <a:t>(</a:t>
            </a:r>
            <a:r>
              <a:rPr lang="is-IS" i="1" dirty="0">
                <a:latin typeface="NimbusRomNo9L" charset="0"/>
              </a:rPr>
              <a:t>a</a:t>
            </a:r>
            <a:r>
              <a:rPr lang="is-IS" dirty="0">
                <a:latin typeface="CMMI10" charset="0"/>
              </a:rPr>
              <a:t>, </a:t>
            </a:r>
            <a:r>
              <a:rPr lang="is-IS" i="1" dirty="0">
                <a:latin typeface="NimbusRomNo9L" charset="0"/>
              </a:rPr>
              <a:t>b</a:t>
            </a:r>
            <a:r>
              <a:rPr lang="is-IS" dirty="0">
                <a:latin typeface="CMMI10" charset="0"/>
              </a:rPr>
              <a:t>, </a:t>
            </a:r>
            <a:r>
              <a:rPr lang="is-IS" i="1" dirty="0">
                <a:latin typeface="NimbusRomNo9L" charset="0"/>
              </a:rPr>
              <a:t>c</a:t>
            </a:r>
            <a:r>
              <a:rPr lang="is-IS" dirty="0">
                <a:latin typeface="CMR10" charset="0"/>
              </a:rPr>
              <a:t>) = </a:t>
            </a:r>
            <a:r>
              <a:rPr lang="is-IS" i="1" dirty="0">
                <a:latin typeface="NimbusRomNo9L" charset="0"/>
              </a:rPr>
              <a:t>c</a:t>
            </a:r>
            <a:r>
              <a:rPr lang="is-IS" dirty="0">
                <a:latin typeface="CMR10" charset="0"/>
              </a:rPr>
              <a:t>(</a:t>
            </a:r>
            <a:r>
              <a:rPr lang="is-IS" i="1" dirty="0">
                <a:latin typeface="NimbusRomNo9L" charset="0"/>
              </a:rPr>
              <a:t>a </a:t>
            </a:r>
            <a:r>
              <a:rPr lang="is-IS" dirty="0">
                <a:latin typeface="CMR10" charset="0"/>
              </a:rPr>
              <a:t>+ </a:t>
            </a:r>
            <a:r>
              <a:rPr lang="is-IS" dirty="0">
                <a:latin typeface="NimbusRomNo9L" charset="0"/>
              </a:rPr>
              <a:t>2</a:t>
            </a:r>
            <a:r>
              <a:rPr lang="is-IS" i="1" dirty="0">
                <a:latin typeface="NimbusRomNo9L" charset="0"/>
              </a:rPr>
              <a:t>b</a:t>
            </a:r>
            <a:r>
              <a:rPr lang="is-IS" dirty="0">
                <a:latin typeface="CMR10" charset="0"/>
              </a:rPr>
              <a:t>) </a:t>
            </a:r>
            <a:endParaRPr lang="is-IS" dirty="0">
              <a:latin typeface="NimbusRomNo9L" charset="0"/>
            </a:endParaRPr>
          </a:p>
        </p:txBody>
      </p:sp>
      <p:sp>
        <p:nvSpPr>
          <p:cNvPr id="7" name="Rectangle 6"/>
          <p:cNvSpPr/>
          <p:nvPr/>
        </p:nvSpPr>
        <p:spPr>
          <a:xfrm>
            <a:off x="6781800" y="4343400"/>
            <a:ext cx="1524000" cy="923330"/>
          </a:xfrm>
          <a:prstGeom prst="rect">
            <a:avLst/>
          </a:prstGeom>
        </p:spPr>
        <p:txBody>
          <a:bodyPr wrap="square">
            <a:spAutoFit/>
          </a:bodyPr>
          <a:lstStyle/>
          <a:p>
            <a:r>
              <a:rPr lang="it-IT" i="1" dirty="0">
                <a:latin typeface="NimbusRomNo9L" charset="0"/>
              </a:rPr>
              <a:t>d </a:t>
            </a:r>
            <a:r>
              <a:rPr lang="it-IT" dirty="0">
                <a:latin typeface="CMR10" charset="0"/>
              </a:rPr>
              <a:t>= </a:t>
            </a:r>
            <a:r>
              <a:rPr lang="it-IT" dirty="0">
                <a:latin typeface="NimbusRomNo9L" charset="0"/>
              </a:rPr>
              <a:t>2</a:t>
            </a:r>
            <a:r>
              <a:rPr lang="it-IT" dirty="0">
                <a:latin typeface="CMSY10" charset="0"/>
              </a:rPr>
              <a:t>∗</a:t>
            </a:r>
            <a:r>
              <a:rPr lang="it-IT" i="1" dirty="0">
                <a:latin typeface="NimbusRomNo9L" charset="0"/>
              </a:rPr>
              <a:t>b </a:t>
            </a:r>
          </a:p>
          <a:p>
            <a:r>
              <a:rPr lang="it-IT" i="1" dirty="0">
                <a:latin typeface="NimbusRomNo9L" charset="0"/>
              </a:rPr>
              <a:t>e </a:t>
            </a:r>
            <a:r>
              <a:rPr lang="it-IT" dirty="0">
                <a:latin typeface="CMR10" charset="0"/>
              </a:rPr>
              <a:t>= </a:t>
            </a:r>
            <a:r>
              <a:rPr lang="it-IT" i="1" dirty="0" err="1">
                <a:latin typeface="NimbusRomNo9L" charset="0"/>
              </a:rPr>
              <a:t>a</a:t>
            </a:r>
            <a:r>
              <a:rPr lang="it-IT" dirty="0" err="1">
                <a:latin typeface="CMR10" charset="0"/>
              </a:rPr>
              <a:t>+</a:t>
            </a:r>
            <a:r>
              <a:rPr lang="it-IT" i="1" dirty="0" err="1">
                <a:latin typeface="NimbusRomNo9L" charset="0"/>
              </a:rPr>
              <a:t>d</a:t>
            </a:r>
            <a:r>
              <a:rPr lang="it-IT" i="1" dirty="0">
                <a:latin typeface="NimbusRomNo9L" charset="0"/>
              </a:rPr>
              <a:t> </a:t>
            </a:r>
            <a:endParaRPr lang="it-IT" dirty="0"/>
          </a:p>
          <a:p>
            <a:r>
              <a:rPr lang="it-IT" i="1" dirty="0">
                <a:latin typeface="NimbusRomNo9L" charset="0"/>
              </a:rPr>
              <a:t>L </a:t>
            </a:r>
            <a:r>
              <a:rPr lang="it-IT" dirty="0">
                <a:latin typeface="CMR10" charset="0"/>
              </a:rPr>
              <a:t>= </a:t>
            </a:r>
            <a:r>
              <a:rPr lang="it-IT" i="1" dirty="0" err="1">
                <a:latin typeface="NimbusRomNo9L" charset="0"/>
              </a:rPr>
              <a:t>c</a:t>
            </a:r>
            <a:r>
              <a:rPr lang="it-IT" dirty="0" err="1">
                <a:latin typeface="CMSY10" charset="0"/>
              </a:rPr>
              <a:t>∗</a:t>
            </a:r>
            <a:r>
              <a:rPr lang="it-IT" i="1" dirty="0" err="1">
                <a:latin typeface="NimbusRomNo9L" charset="0"/>
              </a:rPr>
              <a:t>e</a:t>
            </a:r>
            <a:r>
              <a:rPr lang="it-IT" i="1" dirty="0">
                <a:latin typeface="NimbusRomNo9L" charset="0"/>
              </a:rPr>
              <a:t> </a:t>
            </a:r>
            <a:endParaRPr lang="it-IT" dirty="0"/>
          </a:p>
        </p:txBody>
      </p:sp>
    </p:spTree>
    <p:extLst>
      <p:ext uri="{BB962C8B-B14F-4D97-AF65-F5344CB8AC3E}">
        <p14:creationId xmlns:p14="http://schemas.microsoft.com/office/powerpoint/2010/main" val="19214536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Forward pass</a:t>
            </a:r>
          </a:p>
        </p:txBody>
      </p:sp>
      <p:pic>
        <p:nvPicPr>
          <p:cNvPr id="4" name="Content Placeholder 3"/>
          <p:cNvPicPr>
            <a:picLocks noGrp="1" noChangeAspect="1"/>
          </p:cNvPicPr>
          <p:nvPr>
            <p:ph idx="1"/>
          </p:nvPr>
        </p:nvPicPr>
        <p:blipFill>
          <a:blip r:embed="rId3"/>
          <a:stretch>
            <a:fillRect/>
          </a:stretch>
        </p:blipFill>
        <p:spPr>
          <a:xfrm>
            <a:off x="3352800" y="2286000"/>
            <a:ext cx="5867400" cy="2535296"/>
          </a:xfrm>
          <a:prstGeom prst="rect">
            <a:avLst/>
          </a:prstGeom>
        </p:spPr>
      </p:pic>
      <p:sp>
        <p:nvSpPr>
          <p:cNvPr id="7" name="Rectangle 6"/>
          <p:cNvSpPr/>
          <p:nvPr/>
        </p:nvSpPr>
        <p:spPr>
          <a:xfrm>
            <a:off x="3048001" y="5369935"/>
            <a:ext cx="2064989" cy="369332"/>
          </a:xfrm>
          <a:prstGeom prst="rect">
            <a:avLst/>
          </a:prstGeom>
        </p:spPr>
        <p:txBody>
          <a:bodyPr wrap="none">
            <a:spAutoFit/>
          </a:bodyPr>
          <a:lstStyle/>
          <a:p>
            <a:r>
              <a:rPr lang="is-IS" i="1" dirty="0">
                <a:latin typeface="NimbusRomNo9L" charset="0"/>
              </a:rPr>
              <a:t>L</a:t>
            </a:r>
            <a:r>
              <a:rPr lang="is-IS" dirty="0">
                <a:latin typeface="CMR10" charset="0"/>
              </a:rPr>
              <a:t>(</a:t>
            </a:r>
            <a:r>
              <a:rPr lang="is-IS" i="1" dirty="0">
                <a:latin typeface="NimbusRomNo9L" charset="0"/>
              </a:rPr>
              <a:t>a</a:t>
            </a:r>
            <a:r>
              <a:rPr lang="is-IS" dirty="0">
                <a:latin typeface="CMMI10" charset="0"/>
              </a:rPr>
              <a:t>, </a:t>
            </a:r>
            <a:r>
              <a:rPr lang="is-IS" i="1" dirty="0">
                <a:latin typeface="NimbusRomNo9L" charset="0"/>
              </a:rPr>
              <a:t>b</a:t>
            </a:r>
            <a:r>
              <a:rPr lang="is-IS" dirty="0">
                <a:latin typeface="CMMI10" charset="0"/>
              </a:rPr>
              <a:t>, </a:t>
            </a:r>
            <a:r>
              <a:rPr lang="is-IS" i="1" dirty="0">
                <a:latin typeface="NimbusRomNo9L" charset="0"/>
              </a:rPr>
              <a:t>c</a:t>
            </a:r>
            <a:r>
              <a:rPr lang="is-IS" dirty="0">
                <a:latin typeface="CMR10" charset="0"/>
              </a:rPr>
              <a:t>) = </a:t>
            </a:r>
            <a:r>
              <a:rPr lang="is-IS" i="1" dirty="0">
                <a:latin typeface="NimbusRomNo9L" charset="0"/>
              </a:rPr>
              <a:t>c</a:t>
            </a:r>
            <a:r>
              <a:rPr lang="is-IS" dirty="0">
                <a:latin typeface="CMR10" charset="0"/>
              </a:rPr>
              <a:t>(</a:t>
            </a:r>
            <a:r>
              <a:rPr lang="is-IS" i="1" dirty="0">
                <a:latin typeface="NimbusRomNo9L" charset="0"/>
              </a:rPr>
              <a:t>a </a:t>
            </a:r>
            <a:r>
              <a:rPr lang="is-IS" dirty="0">
                <a:latin typeface="CMR10" charset="0"/>
              </a:rPr>
              <a:t>+ </a:t>
            </a:r>
            <a:r>
              <a:rPr lang="is-IS" dirty="0">
                <a:latin typeface="NimbusRomNo9L" charset="0"/>
              </a:rPr>
              <a:t>2</a:t>
            </a:r>
            <a:r>
              <a:rPr lang="is-IS" i="1" dirty="0">
                <a:latin typeface="NimbusRomNo9L" charset="0"/>
              </a:rPr>
              <a:t>b</a:t>
            </a:r>
            <a:r>
              <a:rPr lang="is-IS" dirty="0">
                <a:latin typeface="CMR10" charset="0"/>
              </a:rPr>
              <a:t>) </a:t>
            </a:r>
            <a:endParaRPr lang="is-IS" dirty="0">
              <a:latin typeface="NimbusRomNo9L" charset="0"/>
            </a:endParaRPr>
          </a:p>
        </p:txBody>
      </p:sp>
      <p:sp>
        <p:nvSpPr>
          <p:cNvPr id="8" name="Rectangle 7"/>
          <p:cNvSpPr/>
          <p:nvPr/>
        </p:nvSpPr>
        <p:spPr>
          <a:xfrm>
            <a:off x="6858000" y="5369935"/>
            <a:ext cx="1524000" cy="923330"/>
          </a:xfrm>
          <a:prstGeom prst="rect">
            <a:avLst/>
          </a:prstGeom>
        </p:spPr>
        <p:txBody>
          <a:bodyPr wrap="square">
            <a:spAutoFit/>
          </a:bodyPr>
          <a:lstStyle/>
          <a:p>
            <a:r>
              <a:rPr lang="it-IT" i="1" dirty="0">
                <a:latin typeface="NimbusRomNo9L" charset="0"/>
              </a:rPr>
              <a:t>d </a:t>
            </a:r>
            <a:r>
              <a:rPr lang="it-IT" dirty="0">
                <a:latin typeface="CMR10" charset="0"/>
              </a:rPr>
              <a:t>= </a:t>
            </a:r>
            <a:r>
              <a:rPr lang="it-IT" dirty="0">
                <a:latin typeface="NimbusRomNo9L" charset="0"/>
              </a:rPr>
              <a:t>2</a:t>
            </a:r>
            <a:r>
              <a:rPr lang="it-IT" dirty="0">
                <a:latin typeface="CMSY10" charset="0"/>
              </a:rPr>
              <a:t>∗</a:t>
            </a:r>
            <a:r>
              <a:rPr lang="it-IT" i="1" dirty="0">
                <a:latin typeface="NimbusRomNo9L" charset="0"/>
              </a:rPr>
              <a:t>b </a:t>
            </a:r>
          </a:p>
          <a:p>
            <a:r>
              <a:rPr lang="it-IT" i="1" dirty="0">
                <a:latin typeface="NimbusRomNo9L" charset="0"/>
              </a:rPr>
              <a:t>e </a:t>
            </a:r>
            <a:r>
              <a:rPr lang="it-IT" dirty="0">
                <a:latin typeface="CMR10" charset="0"/>
              </a:rPr>
              <a:t>= </a:t>
            </a:r>
            <a:r>
              <a:rPr lang="it-IT" i="1" dirty="0" err="1">
                <a:latin typeface="NimbusRomNo9L" charset="0"/>
              </a:rPr>
              <a:t>a</a:t>
            </a:r>
            <a:r>
              <a:rPr lang="it-IT" dirty="0" err="1">
                <a:latin typeface="CMR10" charset="0"/>
              </a:rPr>
              <a:t>+</a:t>
            </a:r>
            <a:r>
              <a:rPr lang="it-IT" i="1" dirty="0" err="1">
                <a:latin typeface="NimbusRomNo9L" charset="0"/>
              </a:rPr>
              <a:t>d</a:t>
            </a:r>
            <a:r>
              <a:rPr lang="it-IT" i="1" dirty="0">
                <a:latin typeface="NimbusRomNo9L" charset="0"/>
              </a:rPr>
              <a:t> </a:t>
            </a:r>
            <a:endParaRPr lang="it-IT" dirty="0"/>
          </a:p>
          <a:p>
            <a:r>
              <a:rPr lang="it-IT" i="1" dirty="0">
                <a:latin typeface="NimbusRomNo9L" charset="0"/>
              </a:rPr>
              <a:t>L </a:t>
            </a:r>
            <a:r>
              <a:rPr lang="it-IT" dirty="0">
                <a:latin typeface="CMR10" charset="0"/>
              </a:rPr>
              <a:t>= </a:t>
            </a:r>
            <a:r>
              <a:rPr lang="it-IT" i="1" dirty="0" err="1">
                <a:latin typeface="NimbusRomNo9L" charset="0"/>
              </a:rPr>
              <a:t>c</a:t>
            </a:r>
            <a:r>
              <a:rPr lang="it-IT" dirty="0" err="1">
                <a:latin typeface="CMSY10" charset="0"/>
              </a:rPr>
              <a:t>∗</a:t>
            </a:r>
            <a:r>
              <a:rPr lang="it-IT" i="1" dirty="0" err="1">
                <a:latin typeface="NimbusRomNo9L" charset="0"/>
              </a:rPr>
              <a:t>e</a:t>
            </a:r>
            <a:r>
              <a:rPr lang="it-IT" i="1" dirty="0">
                <a:latin typeface="NimbusRomNo9L" charset="0"/>
              </a:rPr>
              <a:t> </a:t>
            </a:r>
            <a:endParaRPr lang="it-IT" dirty="0"/>
          </a:p>
        </p:txBody>
      </p:sp>
      <p:sp>
        <p:nvSpPr>
          <p:cNvPr id="9" name="Rectangle 8"/>
          <p:cNvSpPr/>
          <p:nvPr/>
        </p:nvSpPr>
        <p:spPr>
          <a:xfrm>
            <a:off x="2789917" y="6103240"/>
            <a:ext cx="2698175" cy="369332"/>
          </a:xfrm>
          <a:prstGeom prst="rect">
            <a:avLst/>
          </a:prstGeom>
        </p:spPr>
        <p:txBody>
          <a:bodyPr wrap="none">
            <a:spAutoFit/>
          </a:bodyPr>
          <a:lstStyle/>
          <a:p>
            <a:r>
              <a:rPr lang="en-US" dirty="0">
                <a:latin typeface="NimbusRomNo9L" charset="0"/>
              </a:rPr>
              <a:t>inputs </a:t>
            </a:r>
            <a:r>
              <a:rPr lang="en-US" i="1" dirty="0">
                <a:latin typeface="NimbusRomNo9L" charset="0"/>
              </a:rPr>
              <a:t>a </a:t>
            </a:r>
            <a:r>
              <a:rPr lang="en-US" dirty="0">
                <a:latin typeface="CMR10" charset="0"/>
              </a:rPr>
              <a:t>= </a:t>
            </a:r>
            <a:r>
              <a:rPr lang="en-US" dirty="0">
                <a:latin typeface="NimbusRomNo9L" charset="0"/>
              </a:rPr>
              <a:t>3, </a:t>
            </a:r>
            <a:r>
              <a:rPr lang="en-US" i="1" dirty="0">
                <a:latin typeface="NimbusRomNo9L" charset="0"/>
              </a:rPr>
              <a:t>b </a:t>
            </a:r>
            <a:r>
              <a:rPr lang="en-US" dirty="0">
                <a:latin typeface="CMR10" charset="0"/>
              </a:rPr>
              <a:t>= </a:t>
            </a:r>
            <a:r>
              <a:rPr lang="en-US" dirty="0">
                <a:latin typeface="NimbusRomNo9L" charset="0"/>
              </a:rPr>
              <a:t>1, </a:t>
            </a:r>
            <a:r>
              <a:rPr lang="en-US" i="1" dirty="0">
                <a:latin typeface="NimbusRomNo9L" charset="0"/>
              </a:rPr>
              <a:t>c </a:t>
            </a:r>
            <a:r>
              <a:rPr lang="en-US" dirty="0">
                <a:latin typeface="CMR10" charset="0"/>
              </a:rPr>
              <a:t>= </a:t>
            </a:r>
            <a:r>
              <a:rPr lang="en-US" dirty="0">
                <a:latin typeface="CMSY10" charset="0"/>
              </a:rPr>
              <a:t>−</a:t>
            </a:r>
            <a:r>
              <a:rPr lang="en-US" dirty="0">
                <a:latin typeface="NimbusRomNo9L" charset="0"/>
              </a:rPr>
              <a:t>2, </a:t>
            </a:r>
            <a:endParaRPr lang="en-US" dirty="0"/>
          </a:p>
        </p:txBody>
      </p:sp>
    </p:spTree>
    <p:extLst>
      <p:ext uri="{BB962C8B-B14F-4D97-AF65-F5344CB8AC3E}">
        <p14:creationId xmlns:p14="http://schemas.microsoft.com/office/powerpoint/2010/main" val="8103024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Backward differentiation</a:t>
            </a:r>
          </a:p>
        </p:txBody>
      </p:sp>
      <p:sp>
        <p:nvSpPr>
          <p:cNvPr id="3" name="Content Placeholder 2"/>
          <p:cNvSpPr>
            <a:spLocks noGrp="1"/>
          </p:cNvSpPr>
          <p:nvPr>
            <p:ph idx="1"/>
          </p:nvPr>
        </p:nvSpPr>
        <p:spPr/>
        <p:txBody>
          <a:bodyPr/>
          <a:lstStyle/>
          <a:p>
            <a:r>
              <a:rPr lang="en-US" dirty="0"/>
              <a:t>The importance of the computation graph comes from the backward pass, which is used to compute the derivatives that we’ll need for the weight update. </a:t>
            </a:r>
          </a:p>
          <a:p>
            <a:r>
              <a:rPr lang="en-US" dirty="0"/>
              <a:t>How do we compute the derivative of our output function L with respect to the input variables a, b, and c?</a:t>
            </a:r>
          </a:p>
          <a:p>
            <a:endParaRPr lang="en-US" dirty="0"/>
          </a:p>
          <a:p>
            <a:endParaRPr lang="en-US" dirty="0"/>
          </a:p>
          <a:p>
            <a:r>
              <a:rPr lang="en-US" dirty="0"/>
              <a:t>Backwards differentiation uses the </a:t>
            </a:r>
            <a:r>
              <a:rPr lang="en-US" b="1" dirty="0"/>
              <a:t>chain rule </a:t>
            </a:r>
            <a:r>
              <a:rPr lang="en-US" dirty="0"/>
              <a:t>from calculus.  </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29C30DF-3C7C-544B-86EA-18D4916F2B91}"/>
                  </a:ext>
                </a:extLst>
              </p:cNvPr>
              <p:cNvSpPr txBox="1"/>
              <p:nvPr/>
            </p:nvSpPr>
            <p:spPr>
              <a:xfrm>
                <a:off x="5181600" y="4056935"/>
                <a:ext cx="2549710" cy="497829"/>
              </a:xfrm>
              <a:prstGeom prst="rect">
                <a:avLst/>
              </a:prstGeom>
              <a:noFill/>
            </p:spPr>
            <p:txBody>
              <a:bodyPr wrap="square" lIns="0" tIns="0" rIns="0" bIns="0" rtlCol="0">
                <a:spAutoFit/>
              </a:bodyPr>
              <a:lstStyle/>
              <a:p>
                <a14:m>
                  <m:oMath xmlns:m="http://schemas.openxmlformats.org/officeDocument/2006/math">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𝐿</m:t>
                        </m:r>
                      </m:num>
                      <m:den>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𝑎</m:t>
                        </m:r>
                      </m:den>
                    </m:f>
                  </m:oMath>
                </a14:m>
                <a:r>
                  <a:rPr lang="en-US" sz="2200" dirty="0"/>
                  <a:t>, </a:t>
                </a:r>
                <a14:m>
                  <m:oMath xmlns:m="http://schemas.openxmlformats.org/officeDocument/2006/math">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𝐿</m:t>
                        </m:r>
                      </m:num>
                      <m:den>
                        <m:r>
                          <a:rPr lang="en-US" sz="2200" i="1">
                            <a:latin typeface="Cambria Math" panose="02040503050406030204" pitchFamily="18" charset="0"/>
                            <a:ea typeface="Cambria Math" panose="02040503050406030204" pitchFamily="18" charset="0"/>
                          </a:rPr>
                          <m:t> </m:t>
                        </m:r>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𝑏</m:t>
                        </m:r>
                      </m:den>
                    </m:f>
                  </m:oMath>
                </a14:m>
                <a:r>
                  <a:rPr lang="en-US" sz="2200" dirty="0"/>
                  <a:t>, and </a:t>
                </a:r>
                <a14:m>
                  <m:oMath xmlns:m="http://schemas.openxmlformats.org/officeDocument/2006/math">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𝐿</m:t>
                        </m:r>
                      </m:num>
                      <m:den>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𝑐</m:t>
                        </m:r>
                      </m:den>
                    </m:f>
                  </m:oMath>
                </a14:m>
                <a:endParaRPr lang="en-US" sz="2200" dirty="0"/>
              </a:p>
            </p:txBody>
          </p:sp>
        </mc:Choice>
        <mc:Fallback xmlns="">
          <p:sp>
            <p:nvSpPr>
              <p:cNvPr id="5" name="TextBox 4">
                <a:extLst>
                  <a:ext uri="{FF2B5EF4-FFF2-40B4-BE49-F238E27FC236}">
                    <a16:creationId xmlns:a16="http://schemas.microsoft.com/office/drawing/2014/main" id="{829C30DF-3C7C-544B-86EA-18D4916F2B91}"/>
                  </a:ext>
                </a:extLst>
              </p:cNvPr>
              <p:cNvSpPr txBox="1">
                <a:spLocks noRot="1" noChangeAspect="1" noMove="1" noResize="1" noEditPoints="1" noAdjustHandles="1" noChangeArrowheads="1" noChangeShapeType="1" noTextEdit="1"/>
              </p:cNvSpPr>
              <p:nvPr/>
            </p:nvSpPr>
            <p:spPr>
              <a:xfrm>
                <a:off x="5181600" y="4056935"/>
                <a:ext cx="2549710" cy="497829"/>
              </a:xfrm>
              <a:prstGeom prst="rect">
                <a:avLst/>
              </a:prstGeom>
              <a:blipFill>
                <a:blip r:embed="rId3"/>
                <a:stretch>
                  <a:fillRect l="-3483" b="-30000"/>
                </a:stretch>
              </a:blipFill>
            </p:spPr>
            <p:txBody>
              <a:bodyPr/>
              <a:lstStyle/>
              <a:p>
                <a:r>
                  <a:rPr lang="en-US">
                    <a:noFill/>
                  </a:rPr>
                  <a:t> </a:t>
                </a:r>
              </a:p>
            </p:txBody>
          </p:sp>
        </mc:Fallback>
      </mc:AlternateContent>
    </p:spTree>
    <p:extLst>
      <p:ext uri="{BB962C8B-B14F-4D97-AF65-F5344CB8AC3E}">
        <p14:creationId xmlns:p14="http://schemas.microsoft.com/office/powerpoint/2010/main" val="16237630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Chain rule</a:t>
            </a:r>
          </a:p>
        </p:txBody>
      </p:sp>
      <p:sp>
        <p:nvSpPr>
          <p:cNvPr id="3" name="Content Placeholder 2"/>
          <p:cNvSpPr>
            <a:spLocks noGrp="1"/>
          </p:cNvSpPr>
          <p:nvPr>
            <p:ph idx="1"/>
          </p:nvPr>
        </p:nvSpPr>
        <p:spPr/>
        <p:txBody>
          <a:bodyPr/>
          <a:lstStyle/>
          <a:p>
            <a:r>
              <a:rPr lang="en-US" dirty="0"/>
              <a:t>For a composite function </a:t>
            </a:r>
            <a:r>
              <a:rPr lang="is-IS" i="1" dirty="0"/>
              <a:t>f</a:t>
            </a:r>
            <a:r>
              <a:rPr lang="is-IS" dirty="0"/>
              <a:t>(</a:t>
            </a:r>
            <a:r>
              <a:rPr lang="is-IS" i="1" dirty="0"/>
              <a:t>x</a:t>
            </a:r>
            <a:r>
              <a:rPr lang="is-IS" dirty="0"/>
              <a:t>) = </a:t>
            </a:r>
            <a:r>
              <a:rPr lang="is-IS" i="1" dirty="0"/>
              <a:t>u</a:t>
            </a:r>
            <a:r>
              <a:rPr lang="is-IS" dirty="0"/>
              <a:t>(</a:t>
            </a:r>
            <a:r>
              <a:rPr lang="is-IS" i="1" dirty="0"/>
              <a:t>v</a:t>
            </a:r>
            <a:r>
              <a:rPr lang="is-IS" dirty="0"/>
              <a:t>(</a:t>
            </a:r>
            <a:r>
              <a:rPr lang="is-IS" i="1" dirty="0"/>
              <a:t>x</a:t>
            </a:r>
            <a:r>
              <a:rPr lang="is-IS" dirty="0"/>
              <a:t>)),</a:t>
            </a:r>
            <a:r>
              <a:rPr lang="en-US" dirty="0"/>
              <a:t> the derivative of </a:t>
            </a:r>
            <a:r>
              <a:rPr lang="en-US" i="1" dirty="0"/>
              <a:t>f</a:t>
            </a:r>
            <a:r>
              <a:rPr lang="en-US" dirty="0"/>
              <a:t>(</a:t>
            </a:r>
            <a:r>
              <a:rPr lang="en-US" i="1" dirty="0"/>
              <a:t>x</a:t>
            </a:r>
            <a:r>
              <a:rPr lang="en-US" dirty="0"/>
              <a:t>) is:</a:t>
            </a:r>
            <a:endParaRPr lang="is-IS" dirty="0"/>
          </a:p>
          <a:p>
            <a:endParaRPr lang="is-IS" dirty="0"/>
          </a:p>
          <a:p>
            <a:endParaRPr lang="is-IS" dirty="0"/>
          </a:p>
          <a:p>
            <a:endParaRPr lang="is-IS" dirty="0"/>
          </a:p>
          <a:p>
            <a:endParaRPr lang="is-IS" dirty="0"/>
          </a:p>
          <a:p>
            <a:r>
              <a:rPr lang="is-IS" dirty="0"/>
              <a:t>Similarly for, </a:t>
            </a:r>
            <a:r>
              <a:rPr lang="en-US" i="1" dirty="0"/>
              <a:t>f</a:t>
            </a:r>
            <a:r>
              <a:rPr lang="en-US" dirty="0"/>
              <a:t>(</a:t>
            </a:r>
            <a:r>
              <a:rPr lang="en-US" i="1" dirty="0"/>
              <a:t>x</a:t>
            </a:r>
            <a:r>
              <a:rPr lang="en-US" dirty="0"/>
              <a:t>) = </a:t>
            </a:r>
            <a:r>
              <a:rPr lang="en-US" i="1" dirty="0"/>
              <a:t>u</a:t>
            </a:r>
            <a:r>
              <a:rPr lang="en-US" dirty="0"/>
              <a:t>(</a:t>
            </a:r>
            <a:r>
              <a:rPr lang="en-US" i="1" dirty="0"/>
              <a:t>v</a:t>
            </a:r>
            <a:r>
              <a:rPr lang="en-US" dirty="0"/>
              <a:t>(</a:t>
            </a:r>
            <a:r>
              <a:rPr lang="en-US" i="1" dirty="0"/>
              <a:t>w</a:t>
            </a:r>
            <a:r>
              <a:rPr lang="en-US" dirty="0"/>
              <a:t>(</a:t>
            </a:r>
            <a:r>
              <a:rPr lang="en-US" i="1" dirty="0"/>
              <a:t>x</a:t>
            </a:r>
            <a:r>
              <a:rPr lang="en-US" dirty="0"/>
              <a:t>))), the derivative of </a:t>
            </a:r>
            <a:r>
              <a:rPr lang="en-US" i="1" dirty="0"/>
              <a:t>f</a:t>
            </a:r>
            <a:r>
              <a:rPr lang="en-US" dirty="0"/>
              <a:t>(</a:t>
            </a:r>
            <a:r>
              <a:rPr lang="en-US" i="1" dirty="0"/>
              <a:t>x</a:t>
            </a:r>
            <a:r>
              <a:rPr lang="en-US" dirty="0"/>
              <a:t>) is: </a:t>
            </a:r>
          </a:p>
          <a:p>
            <a:r>
              <a:rPr lang="is-IS" dirty="0"/>
              <a:t>  </a:t>
            </a:r>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71B6CF5-9135-754C-86EB-B187D64887C6}"/>
                  </a:ext>
                </a:extLst>
              </p:cNvPr>
              <p:cNvSpPr txBox="1"/>
              <p:nvPr/>
            </p:nvSpPr>
            <p:spPr>
              <a:xfrm>
                <a:off x="4800600" y="2029801"/>
                <a:ext cx="1990032" cy="7608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i="1">
                              <a:latin typeface="Cambria Math" panose="02040503050406030204" pitchFamily="18" charset="0"/>
                            </a:rPr>
                          </m:ctrlPr>
                        </m:fPr>
                        <m:num>
                          <m:r>
                            <a:rPr lang="en-US" sz="2600" i="1">
                              <a:latin typeface="Cambria Math" panose="02040503050406030204" pitchFamily="18" charset="0"/>
                            </a:rPr>
                            <m:t>𝑑𝑓</m:t>
                          </m:r>
                        </m:num>
                        <m:den>
                          <m:r>
                            <a:rPr lang="en-US" sz="2600" i="1">
                              <a:latin typeface="Cambria Math" panose="02040503050406030204" pitchFamily="18" charset="0"/>
                            </a:rPr>
                            <m:t>𝑑𝑥</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𝑑𝑢</m:t>
                          </m:r>
                        </m:num>
                        <m:den>
                          <m:r>
                            <a:rPr lang="en-US" sz="2600" i="1">
                              <a:latin typeface="Cambria Math" panose="02040503050406030204" pitchFamily="18" charset="0"/>
                            </a:rPr>
                            <m:t>𝑑𝑣</m:t>
                          </m:r>
                        </m:den>
                      </m:f>
                      <m:r>
                        <a:rPr lang="en-US" sz="2600" i="1">
                          <a:latin typeface="Cambria Math" panose="02040503050406030204" pitchFamily="18" charset="0"/>
                        </a:rPr>
                        <m:t> </m:t>
                      </m:r>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𝑑𝑣</m:t>
                          </m:r>
                        </m:num>
                        <m:den>
                          <m:r>
                            <a:rPr lang="en-US" sz="2600" i="1">
                              <a:latin typeface="Cambria Math" panose="02040503050406030204" pitchFamily="18" charset="0"/>
                            </a:rPr>
                            <m:t>𝑑𝑥</m:t>
                          </m:r>
                        </m:den>
                      </m:f>
                    </m:oMath>
                  </m:oMathPara>
                </a14:m>
                <a:endParaRPr lang="en-US" sz="2600" i="1" dirty="0"/>
              </a:p>
            </p:txBody>
          </p:sp>
        </mc:Choice>
        <mc:Fallback xmlns="">
          <p:sp>
            <p:nvSpPr>
              <p:cNvPr id="6" name="TextBox 5">
                <a:extLst>
                  <a:ext uri="{FF2B5EF4-FFF2-40B4-BE49-F238E27FC236}">
                    <a16:creationId xmlns:a16="http://schemas.microsoft.com/office/drawing/2014/main" id="{D71B6CF5-9135-754C-86EB-B187D64887C6}"/>
                  </a:ext>
                </a:extLst>
              </p:cNvPr>
              <p:cNvSpPr txBox="1">
                <a:spLocks noRot="1" noChangeAspect="1" noMove="1" noResize="1" noEditPoints="1" noAdjustHandles="1" noChangeArrowheads="1" noChangeShapeType="1" noTextEdit="1"/>
              </p:cNvSpPr>
              <p:nvPr/>
            </p:nvSpPr>
            <p:spPr>
              <a:xfrm>
                <a:off x="4800600" y="2029801"/>
                <a:ext cx="1990032" cy="760849"/>
              </a:xfrm>
              <a:prstGeom prst="rect">
                <a:avLst/>
              </a:prstGeom>
              <a:blipFill>
                <a:blip r:embed="rId3"/>
                <a:stretch>
                  <a:fillRect l="-5732" t="-4918" r="-3185"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81A7976-4089-6249-8103-79EB62FB22E4}"/>
                  </a:ext>
                </a:extLst>
              </p:cNvPr>
              <p:cNvSpPr txBox="1"/>
              <p:nvPr/>
            </p:nvSpPr>
            <p:spPr>
              <a:xfrm>
                <a:off x="4648201" y="4238450"/>
                <a:ext cx="2749151" cy="7608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i="1">
                              <a:latin typeface="Cambria Math" panose="02040503050406030204" pitchFamily="18" charset="0"/>
                            </a:rPr>
                          </m:ctrlPr>
                        </m:fPr>
                        <m:num>
                          <m:r>
                            <a:rPr lang="en-US" sz="2600" i="1">
                              <a:latin typeface="Cambria Math" panose="02040503050406030204" pitchFamily="18" charset="0"/>
                            </a:rPr>
                            <m:t>𝑑𝑓</m:t>
                          </m:r>
                        </m:num>
                        <m:den>
                          <m:r>
                            <a:rPr lang="en-US" sz="2600" i="1">
                              <a:latin typeface="Cambria Math" panose="02040503050406030204" pitchFamily="18" charset="0"/>
                            </a:rPr>
                            <m:t>𝑑𝑥</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𝑑𝑢</m:t>
                          </m:r>
                        </m:num>
                        <m:den>
                          <m:r>
                            <a:rPr lang="en-US" sz="2600" i="1">
                              <a:latin typeface="Cambria Math" panose="02040503050406030204" pitchFamily="18" charset="0"/>
                            </a:rPr>
                            <m:t>𝑑𝑣</m:t>
                          </m:r>
                        </m:den>
                      </m:f>
                      <m:r>
                        <a:rPr lang="en-US" sz="2600" i="1">
                          <a:latin typeface="Cambria Math" panose="02040503050406030204" pitchFamily="18" charset="0"/>
                        </a:rPr>
                        <m:t> </m:t>
                      </m:r>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𝑑𝑣</m:t>
                          </m:r>
                        </m:num>
                        <m:den>
                          <m:r>
                            <a:rPr lang="en-US" sz="2600" i="1">
                              <a:latin typeface="Cambria Math" panose="02040503050406030204" pitchFamily="18" charset="0"/>
                            </a:rPr>
                            <m:t>𝑑𝑤</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𝑑𝑤</m:t>
                          </m:r>
                        </m:num>
                        <m:den>
                          <m:r>
                            <a:rPr lang="en-US" sz="2600" i="1">
                              <a:latin typeface="Cambria Math" panose="02040503050406030204" pitchFamily="18" charset="0"/>
                            </a:rPr>
                            <m:t>𝑑𝑥</m:t>
                          </m:r>
                        </m:den>
                      </m:f>
                    </m:oMath>
                  </m:oMathPara>
                </a14:m>
                <a:endParaRPr lang="en-US" sz="2600" dirty="0"/>
              </a:p>
            </p:txBody>
          </p:sp>
        </mc:Choice>
        <mc:Fallback xmlns="">
          <p:sp>
            <p:nvSpPr>
              <p:cNvPr id="7" name="TextBox 6">
                <a:extLst>
                  <a:ext uri="{FF2B5EF4-FFF2-40B4-BE49-F238E27FC236}">
                    <a16:creationId xmlns:a16="http://schemas.microsoft.com/office/drawing/2014/main" id="{C81A7976-4089-6249-8103-79EB62FB22E4}"/>
                  </a:ext>
                </a:extLst>
              </p:cNvPr>
              <p:cNvSpPr txBox="1">
                <a:spLocks noRot="1" noChangeAspect="1" noMove="1" noResize="1" noEditPoints="1" noAdjustHandles="1" noChangeArrowheads="1" noChangeShapeType="1" noTextEdit="1"/>
              </p:cNvSpPr>
              <p:nvPr/>
            </p:nvSpPr>
            <p:spPr>
              <a:xfrm>
                <a:off x="4648201" y="4238450"/>
                <a:ext cx="2749151" cy="760849"/>
              </a:xfrm>
              <a:prstGeom prst="rect">
                <a:avLst/>
              </a:prstGeom>
              <a:blipFill>
                <a:blip r:embed="rId4"/>
                <a:stretch>
                  <a:fillRect l="-4147" t="-4918" r="-2304" b="-14754"/>
                </a:stretch>
              </a:blipFill>
            </p:spPr>
            <p:txBody>
              <a:bodyPr/>
              <a:lstStyle/>
              <a:p>
                <a:r>
                  <a:rPr lang="en-US">
                    <a:noFill/>
                  </a:rPr>
                  <a:t> </a:t>
                </a:r>
              </a:p>
            </p:txBody>
          </p:sp>
        </mc:Fallback>
      </mc:AlternateContent>
    </p:spTree>
    <p:extLst>
      <p:ext uri="{BB962C8B-B14F-4D97-AF65-F5344CB8AC3E}">
        <p14:creationId xmlns:p14="http://schemas.microsoft.com/office/powerpoint/2010/main" val="807666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667000" y="2209800"/>
            <a:ext cx="8891592" cy="3571664"/>
            <a:chOff x="1917587" y="2514600"/>
            <a:chExt cx="6235813" cy="2504864"/>
          </a:xfrm>
        </p:grpSpPr>
        <p:pic>
          <p:nvPicPr>
            <p:cNvPr id="4" name="Picture 3"/>
            <p:cNvPicPr>
              <a:picLocks noChangeAspect="1"/>
            </p:cNvPicPr>
            <p:nvPr/>
          </p:nvPicPr>
          <p:blipFill>
            <a:blip r:embed="rId3"/>
            <a:stretch>
              <a:fillRect/>
            </a:stretch>
          </p:blipFill>
          <p:spPr>
            <a:xfrm>
              <a:off x="1917587" y="2695364"/>
              <a:ext cx="5354544" cy="2324100"/>
            </a:xfrm>
            <a:prstGeom prst="rect">
              <a:avLst/>
            </a:prstGeom>
          </p:spPr>
        </p:pic>
        <p:sp>
          <p:nvSpPr>
            <p:cNvPr id="5" name="Rectangle 4"/>
            <p:cNvSpPr/>
            <p:nvPr/>
          </p:nvSpPr>
          <p:spPr>
            <a:xfrm>
              <a:off x="3276600" y="2514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62600" y="2895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H="1">
              <a:off x="2971800" y="3567218"/>
              <a:ext cx="411481" cy="180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H="1">
              <a:off x="2066345" y="2840849"/>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flipH="1">
              <a:off x="2013005" y="3621723"/>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flipH="1">
              <a:off x="2085682" y="4347061"/>
              <a:ext cx="392144" cy="224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2549CA9C-22E3-F746-832E-E0010A980230}"/>
                  </a:ext>
                </a:extLst>
              </p:cNvPr>
              <p:cNvSpPr/>
              <p:nvPr/>
            </p:nvSpPr>
            <p:spPr>
              <a:xfrm>
                <a:off x="2422001" y="5641459"/>
                <a:ext cx="914225" cy="6190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oMath>
                  </m:oMathPara>
                </a14:m>
                <a:endParaRPr lang="en-US" dirty="0"/>
              </a:p>
            </p:txBody>
          </p:sp>
        </mc:Choice>
        <mc:Fallback xmlns="">
          <p:sp>
            <p:nvSpPr>
              <p:cNvPr id="13" name="Rectangle 12">
                <a:extLst>
                  <a:ext uri="{FF2B5EF4-FFF2-40B4-BE49-F238E27FC236}">
                    <a16:creationId xmlns:a16="http://schemas.microsoft.com/office/drawing/2014/main" id="{2549CA9C-22E3-F746-832E-E0010A980230}"/>
                  </a:ext>
                </a:extLst>
              </p:cNvPr>
              <p:cNvSpPr>
                <a:spLocks noRot="1" noChangeAspect="1" noMove="1" noResize="1" noEditPoints="1" noAdjustHandles="1" noChangeArrowheads="1" noChangeShapeType="1" noTextEdit="1"/>
              </p:cNvSpPr>
              <p:nvPr/>
            </p:nvSpPr>
            <p:spPr>
              <a:xfrm>
                <a:off x="2422001" y="5641459"/>
                <a:ext cx="914225" cy="619080"/>
              </a:xfrm>
              <a:prstGeom prst="rect">
                <a:avLst/>
              </a:prstGeom>
              <a:blipFill>
                <a:blip r:embed="rId4"/>
                <a:stretch>
                  <a:fillRect b="-6122"/>
                </a:stretch>
              </a:blipFill>
            </p:spPr>
            <p:txBody>
              <a:bodyPr/>
              <a:lstStyle/>
              <a:p>
                <a:r>
                  <a:rPr lang="en-US">
                    <a:noFill/>
                  </a:rPr>
                  <a:t> </a:t>
                </a:r>
              </a:p>
            </p:txBody>
          </p:sp>
        </mc:Fallback>
      </mc:AlternateContent>
    </p:spTree>
    <p:extLst>
      <p:ext uri="{BB962C8B-B14F-4D97-AF65-F5344CB8AC3E}">
        <p14:creationId xmlns:p14="http://schemas.microsoft.com/office/powerpoint/2010/main" val="19727112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667000" y="2209800"/>
            <a:ext cx="8891592" cy="3571664"/>
            <a:chOff x="1917587" y="2514600"/>
            <a:chExt cx="6235813" cy="2504864"/>
          </a:xfrm>
        </p:grpSpPr>
        <p:pic>
          <p:nvPicPr>
            <p:cNvPr id="4" name="Picture 3"/>
            <p:cNvPicPr>
              <a:picLocks noChangeAspect="1"/>
            </p:cNvPicPr>
            <p:nvPr/>
          </p:nvPicPr>
          <p:blipFill>
            <a:blip r:embed="rId3"/>
            <a:stretch>
              <a:fillRect/>
            </a:stretch>
          </p:blipFill>
          <p:spPr>
            <a:xfrm>
              <a:off x="1917587" y="2695364"/>
              <a:ext cx="5354544" cy="2324100"/>
            </a:xfrm>
            <a:prstGeom prst="rect">
              <a:avLst/>
            </a:prstGeom>
          </p:spPr>
        </p:pic>
        <p:sp>
          <p:nvSpPr>
            <p:cNvPr id="5" name="Rectangle 4"/>
            <p:cNvSpPr/>
            <p:nvPr/>
          </p:nvSpPr>
          <p:spPr>
            <a:xfrm>
              <a:off x="3276600" y="2514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62600" y="2895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H="1">
              <a:off x="2971800" y="3567218"/>
              <a:ext cx="411481" cy="180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H="1">
              <a:off x="2066345" y="2840849"/>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flipH="1">
              <a:off x="2013005" y="3621723"/>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flipH="1">
              <a:off x="2085682" y="4347061"/>
              <a:ext cx="392144" cy="224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998F4E8C-7C07-8341-A08C-DF589B21B66E}"/>
                  </a:ext>
                </a:extLst>
              </p:cNvPr>
              <p:cNvSpPr/>
              <p:nvPr/>
            </p:nvSpPr>
            <p:spPr>
              <a:xfrm>
                <a:off x="2226675" y="2417897"/>
                <a:ext cx="1358064"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oMath>
                  </m:oMathPara>
                </a14:m>
                <a:endParaRPr lang="en-US" dirty="0">
                  <a:latin typeface="Cambria" panose="02040503050406030204" pitchFamily="18" charset="0"/>
                </a:endParaRPr>
              </a:p>
            </p:txBody>
          </p:sp>
        </mc:Choice>
        <mc:Fallback xmlns="">
          <p:sp>
            <p:nvSpPr>
              <p:cNvPr id="16" name="Rectangle 15">
                <a:extLst>
                  <a:ext uri="{FF2B5EF4-FFF2-40B4-BE49-F238E27FC236}">
                    <a16:creationId xmlns:a16="http://schemas.microsoft.com/office/drawing/2014/main" id="{998F4E8C-7C07-8341-A08C-DF589B21B66E}"/>
                  </a:ext>
                </a:extLst>
              </p:cNvPr>
              <p:cNvSpPr>
                <a:spLocks noRot="1" noChangeAspect="1" noMove="1" noResize="1" noEditPoints="1" noAdjustHandles="1" noChangeArrowheads="1" noChangeShapeType="1" noTextEdit="1"/>
              </p:cNvSpPr>
              <p:nvPr/>
            </p:nvSpPr>
            <p:spPr>
              <a:xfrm>
                <a:off x="2226675" y="2417897"/>
                <a:ext cx="1358064" cy="619016"/>
              </a:xfrm>
              <a:prstGeom prst="rect">
                <a:avLst/>
              </a:prstGeom>
              <a:blipFill>
                <a:blip r:embed="rId4"/>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734154D9-B5E3-D648-BF88-338186420E75}"/>
                  </a:ext>
                </a:extLst>
              </p:cNvPr>
              <p:cNvSpPr/>
              <p:nvPr/>
            </p:nvSpPr>
            <p:spPr>
              <a:xfrm>
                <a:off x="1887307" y="3530086"/>
                <a:ext cx="1666225"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oMath>
                  </m:oMathPara>
                </a14:m>
                <a:endParaRPr lang="en-US" dirty="0">
                  <a:latin typeface="Cambria" panose="02040503050406030204" pitchFamily="18" charset="0"/>
                </a:endParaRPr>
              </a:p>
            </p:txBody>
          </p:sp>
        </mc:Choice>
        <mc:Fallback xmlns="">
          <p:sp>
            <p:nvSpPr>
              <p:cNvPr id="19" name="Rectangle 18">
                <a:extLst>
                  <a:ext uri="{FF2B5EF4-FFF2-40B4-BE49-F238E27FC236}">
                    <a16:creationId xmlns:a16="http://schemas.microsoft.com/office/drawing/2014/main" id="{734154D9-B5E3-D648-BF88-338186420E75}"/>
                  </a:ext>
                </a:extLst>
              </p:cNvPr>
              <p:cNvSpPr>
                <a:spLocks noRot="1" noChangeAspect="1" noMove="1" noResize="1" noEditPoints="1" noAdjustHandles="1" noChangeArrowheads="1" noChangeShapeType="1" noTextEdit="1"/>
              </p:cNvSpPr>
              <p:nvPr/>
            </p:nvSpPr>
            <p:spPr>
              <a:xfrm>
                <a:off x="1887307" y="3530086"/>
                <a:ext cx="1666225" cy="619016"/>
              </a:xfrm>
              <a:prstGeom prst="rect">
                <a:avLst/>
              </a:prstGeom>
              <a:blipFill>
                <a:blip r:embed="rId5"/>
                <a:stretch>
                  <a:fillRect b="-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691F45F3-60C5-B545-943B-3E28AE8F3E2C}"/>
                  </a:ext>
                </a:extLst>
              </p:cNvPr>
              <p:cNvSpPr/>
              <p:nvPr/>
            </p:nvSpPr>
            <p:spPr>
              <a:xfrm>
                <a:off x="2422001" y="5641459"/>
                <a:ext cx="914225" cy="6190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oMath>
                  </m:oMathPara>
                </a14:m>
                <a:endParaRPr lang="en-US" dirty="0"/>
              </a:p>
            </p:txBody>
          </p:sp>
        </mc:Choice>
        <mc:Fallback xmlns="">
          <p:sp>
            <p:nvSpPr>
              <p:cNvPr id="15" name="Rectangle 14">
                <a:extLst>
                  <a:ext uri="{FF2B5EF4-FFF2-40B4-BE49-F238E27FC236}">
                    <a16:creationId xmlns:a16="http://schemas.microsoft.com/office/drawing/2014/main" id="{691F45F3-60C5-B545-943B-3E28AE8F3E2C}"/>
                  </a:ext>
                </a:extLst>
              </p:cNvPr>
              <p:cNvSpPr>
                <a:spLocks noRot="1" noChangeAspect="1" noMove="1" noResize="1" noEditPoints="1" noAdjustHandles="1" noChangeArrowheads="1" noChangeShapeType="1" noTextEdit="1"/>
              </p:cNvSpPr>
              <p:nvPr/>
            </p:nvSpPr>
            <p:spPr>
              <a:xfrm>
                <a:off x="2422001" y="5641459"/>
                <a:ext cx="914225" cy="619080"/>
              </a:xfrm>
              <a:prstGeom prst="rect">
                <a:avLst/>
              </a:prstGeom>
              <a:blipFill>
                <a:blip r:embed="rId6"/>
                <a:stretch>
                  <a:fillRect b="-6122"/>
                </a:stretch>
              </a:blipFill>
            </p:spPr>
            <p:txBody>
              <a:bodyPr/>
              <a:lstStyle/>
              <a:p>
                <a:r>
                  <a:rPr lang="en-US">
                    <a:noFill/>
                  </a:rPr>
                  <a:t> </a:t>
                </a:r>
              </a:p>
            </p:txBody>
          </p:sp>
        </mc:Fallback>
      </mc:AlternateContent>
    </p:spTree>
    <p:extLst>
      <p:ext uri="{BB962C8B-B14F-4D97-AF65-F5344CB8AC3E}">
        <p14:creationId xmlns:p14="http://schemas.microsoft.com/office/powerpoint/2010/main" val="2168160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boundary </a:t>
            </a:r>
          </a:p>
        </p:txBody>
      </p:sp>
      <p:sp>
        <p:nvSpPr>
          <p:cNvPr id="3" name="Content Placeholder 2"/>
          <p:cNvSpPr>
            <a:spLocks noGrp="1"/>
          </p:cNvSpPr>
          <p:nvPr>
            <p:ph idx="1"/>
          </p:nvPr>
        </p:nvSpPr>
        <p:spPr/>
        <p:txBody>
          <a:bodyPr>
            <a:normAutofit/>
          </a:bodyPr>
          <a:lstStyle/>
          <a:p>
            <a:r>
              <a:rPr lang="en-US" sz="2400" dirty="0"/>
              <a:t>Now we have an algorithm that given an instance </a:t>
            </a:r>
            <a:r>
              <a:rPr lang="en-US" sz="2400" i="1" dirty="0"/>
              <a:t>x </a:t>
            </a:r>
            <a:r>
              <a:rPr lang="en-US" sz="2400" dirty="0"/>
              <a:t>computes the probability </a:t>
            </a:r>
            <a:r>
              <a:rPr lang="en-US" sz="2400" i="1" dirty="0"/>
              <a:t>P</a:t>
            </a:r>
            <a:r>
              <a:rPr lang="en-US" sz="2400" dirty="0"/>
              <a:t>(</a:t>
            </a:r>
            <a:r>
              <a:rPr lang="en-US" sz="2400" i="1" dirty="0"/>
              <a:t>y </a:t>
            </a:r>
            <a:r>
              <a:rPr lang="en-US" sz="2400" dirty="0"/>
              <a:t>= 1|</a:t>
            </a:r>
            <a:r>
              <a:rPr lang="en-US" sz="2400" i="1" dirty="0"/>
              <a:t>x</a:t>
            </a:r>
            <a:r>
              <a:rPr lang="en-US" sz="2400" dirty="0"/>
              <a:t>). How do we make a decision? </a:t>
            </a:r>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For a test instance </a:t>
            </a:r>
            <a:r>
              <a:rPr lang="en-US" sz="2400" i="1" dirty="0"/>
              <a:t>x</a:t>
            </a:r>
            <a:r>
              <a:rPr lang="en-US" sz="2400" dirty="0"/>
              <a:t>, we say </a:t>
            </a:r>
            <a:r>
              <a:rPr lang="en-US" sz="2400" b="1" dirty="0"/>
              <a:t>yes</a:t>
            </a:r>
            <a:r>
              <a:rPr lang="en-US" sz="2400" dirty="0"/>
              <a:t> if the probability </a:t>
            </a:r>
            <a:r>
              <a:rPr lang="en-US" sz="2400" i="1" dirty="0"/>
              <a:t>P</a:t>
            </a:r>
            <a:r>
              <a:rPr lang="en-US" sz="2400" dirty="0"/>
              <a:t>(</a:t>
            </a:r>
            <a:r>
              <a:rPr lang="en-US" sz="2400" i="1" dirty="0"/>
              <a:t>y </a:t>
            </a:r>
            <a:r>
              <a:rPr lang="en-US" sz="2400" dirty="0"/>
              <a:t>= 1|</a:t>
            </a:r>
            <a:r>
              <a:rPr lang="en-US" sz="2400" i="1" dirty="0"/>
              <a:t>x</a:t>
            </a:r>
            <a:r>
              <a:rPr lang="en-US" sz="2400" dirty="0"/>
              <a:t>) is more than .5, and </a:t>
            </a:r>
            <a:r>
              <a:rPr lang="en-US" sz="2400" b="1" dirty="0"/>
              <a:t>no</a:t>
            </a:r>
            <a:r>
              <a:rPr lang="en-US" sz="2400" dirty="0"/>
              <a:t> otherwise. We call .5 the decision boundary </a:t>
            </a:r>
          </a:p>
          <a:p>
            <a:endParaRPr lang="en-US" sz="24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45B6FB5-944D-460D-BE0E-721C1EDCAC61}"/>
                  </a:ext>
                </a:extLst>
              </p:cNvPr>
              <p:cNvSpPr txBox="1"/>
              <p:nvPr/>
            </p:nvSpPr>
            <p:spPr>
              <a:xfrm>
                <a:off x="3216131" y="2879747"/>
                <a:ext cx="4882683" cy="10985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a:latin typeface="Cambria Math" panose="02040503050406030204" pitchFamily="18" charset="0"/>
                            </a:rPr>
                          </m:ctrlPr>
                        </m:accPr>
                        <m:e>
                          <m:r>
                            <a:rPr lang="en-US" sz="3200" i="1">
                              <a:latin typeface="Cambria Math" panose="02040503050406030204" pitchFamily="18" charset="0"/>
                            </a:rPr>
                            <m:t>𝑦</m:t>
                          </m:r>
                        </m:e>
                      </m:acc>
                      <m:r>
                        <a:rPr lang="en-US" sz="3200" i="1">
                          <a:latin typeface="Cambria Math" panose="02040503050406030204" pitchFamily="18" charset="0"/>
                        </a:rPr>
                        <m:t>=</m:t>
                      </m:r>
                      <m:d>
                        <m:dPr>
                          <m:begChr m:val="{"/>
                          <m:endChr m:val=""/>
                          <m:ctrlPr>
                            <a:rPr lang="en-US" sz="3200" i="1">
                              <a:latin typeface="Cambria Math" panose="02040503050406030204" pitchFamily="18" charset="0"/>
                            </a:rPr>
                          </m:ctrlPr>
                        </m:dPr>
                        <m:e>
                          <m:eqArr>
                            <m:eqArrPr>
                              <m:ctrlPr>
                                <a:rPr lang="en-US" sz="3200" i="1">
                                  <a:latin typeface="Cambria Math" panose="02040503050406030204" pitchFamily="18" charset="0"/>
                                </a:rPr>
                              </m:ctrlPr>
                            </m:eqArrPr>
                            <m:e>
                              <m:r>
                                <a:rPr lang="en-US" sz="3200" i="1">
                                  <a:latin typeface="Cambria Math" panose="02040503050406030204" pitchFamily="18" charset="0"/>
                                </a:rPr>
                                <m:t>1 </m:t>
                              </m:r>
                              <m:r>
                                <a:rPr lang="en-US" sz="3200" i="1">
                                  <a:latin typeface="Cambria Math" panose="02040503050406030204" pitchFamily="18" charset="0"/>
                                </a:rPr>
                                <m:t>𝑖𝑓</m:t>
                              </m:r>
                              <m:r>
                                <a:rPr lang="en-US" sz="3200" i="1">
                                  <a:latin typeface="Cambria Math" panose="02040503050406030204" pitchFamily="18" charset="0"/>
                                </a:rPr>
                                <m:t> </m:t>
                              </m:r>
                              <m:r>
                                <a:rPr lang="en-US" sz="3200" i="1">
                                  <a:latin typeface="Cambria Math" panose="02040503050406030204" pitchFamily="18" charset="0"/>
                                </a:rPr>
                                <m:t>𝑃</m:t>
                              </m:r>
                              <m:d>
                                <m:dPr>
                                  <m:ctrlPr>
                                    <a:rPr lang="en-US" sz="3200" i="1">
                                      <a:latin typeface="Cambria Math" panose="02040503050406030204" pitchFamily="18" charset="0"/>
                                    </a:rPr>
                                  </m:ctrlPr>
                                </m:dPr>
                                <m:e>
                                  <m:r>
                                    <a:rPr lang="en-US" sz="3200" i="1">
                                      <a:latin typeface="Cambria Math" panose="02040503050406030204" pitchFamily="18" charset="0"/>
                                    </a:rPr>
                                    <m:t>𝑦</m:t>
                                  </m:r>
                                  <m:r>
                                    <a:rPr lang="en-US" sz="3200" i="1">
                                      <a:latin typeface="Cambria Math" panose="02040503050406030204" pitchFamily="18" charset="0"/>
                                    </a:rPr>
                                    <m:t>=1</m:t>
                                  </m:r>
                                </m:e>
                                <m:e>
                                  <m:r>
                                    <a:rPr lang="en-US" sz="3200" i="1">
                                      <a:latin typeface="Cambria Math" panose="02040503050406030204" pitchFamily="18" charset="0"/>
                                    </a:rPr>
                                    <m:t>𝑥</m:t>
                                  </m:r>
                                </m:e>
                              </m:d>
                              <m:r>
                                <a:rPr lang="en-US" sz="3200" i="1">
                                  <a:latin typeface="Cambria Math" panose="02040503050406030204" pitchFamily="18" charset="0"/>
                                </a:rPr>
                                <m:t>&gt;0.5</m:t>
                              </m:r>
                            </m:e>
                            <m:e>
                              <m:r>
                                <a:rPr lang="en-US" sz="3200" i="1">
                                  <a:latin typeface="Cambria Math" panose="02040503050406030204" pitchFamily="18" charset="0"/>
                                </a:rPr>
                                <m:t>0 </m:t>
                              </m:r>
                              <m:r>
                                <a:rPr lang="en-US" sz="3200" i="1">
                                  <a:latin typeface="Cambria Math" panose="02040503050406030204" pitchFamily="18" charset="0"/>
                                </a:rPr>
                                <m:t>𝑜𝑡h𝑒𝑟𝑤𝑖𝑠𝑒</m:t>
                              </m:r>
                            </m:e>
                          </m:eqArr>
                        </m:e>
                      </m:d>
                    </m:oMath>
                  </m:oMathPara>
                </a14:m>
                <a:endParaRPr lang="en-US" dirty="0"/>
              </a:p>
            </p:txBody>
          </p:sp>
        </mc:Choice>
        <mc:Fallback xmlns="">
          <p:sp>
            <p:nvSpPr>
              <p:cNvPr id="5" name="TextBox 4">
                <a:extLst>
                  <a:ext uri="{FF2B5EF4-FFF2-40B4-BE49-F238E27FC236}">
                    <a16:creationId xmlns:a16="http://schemas.microsoft.com/office/drawing/2014/main" id="{F45B6FB5-944D-460D-BE0E-721C1EDCAC61}"/>
                  </a:ext>
                </a:extLst>
              </p:cNvPr>
              <p:cNvSpPr txBox="1">
                <a:spLocks noRot="1" noChangeAspect="1" noMove="1" noResize="1" noEditPoints="1" noAdjustHandles="1" noChangeArrowheads="1" noChangeShapeType="1" noTextEdit="1"/>
              </p:cNvSpPr>
              <p:nvPr/>
            </p:nvSpPr>
            <p:spPr>
              <a:xfrm>
                <a:off x="3216131" y="2879747"/>
                <a:ext cx="4882683" cy="1098506"/>
              </a:xfrm>
              <a:prstGeom prst="rect">
                <a:avLst/>
              </a:prstGeom>
              <a:blipFill>
                <a:blip r:embed="rId3"/>
                <a:stretch>
                  <a:fillRect l="-25195" t="-225000" r="-1558" b="-321591"/>
                </a:stretch>
              </a:blipFill>
            </p:spPr>
            <p:txBody>
              <a:bodyPr/>
              <a:lstStyle/>
              <a:p>
                <a:r>
                  <a:rPr lang="en-US">
                    <a:noFill/>
                  </a:rPr>
                  <a:t> </a:t>
                </a:r>
              </a:p>
            </p:txBody>
          </p:sp>
        </mc:Fallback>
      </mc:AlternateContent>
    </p:spTree>
    <p:extLst>
      <p:ext uri="{BB962C8B-B14F-4D97-AF65-F5344CB8AC3E}">
        <p14:creationId xmlns:p14="http://schemas.microsoft.com/office/powerpoint/2010/main" val="10905320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667000" y="2209800"/>
            <a:ext cx="8891592" cy="3571664"/>
            <a:chOff x="1917587" y="2514600"/>
            <a:chExt cx="6235813" cy="2504864"/>
          </a:xfrm>
        </p:grpSpPr>
        <p:pic>
          <p:nvPicPr>
            <p:cNvPr id="4" name="Picture 3"/>
            <p:cNvPicPr>
              <a:picLocks noChangeAspect="1"/>
            </p:cNvPicPr>
            <p:nvPr/>
          </p:nvPicPr>
          <p:blipFill>
            <a:blip r:embed="rId3"/>
            <a:stretch>
              <a:fillRect/>
            </a:stretch>
          </p:blipFill>
          <p:spPr>
            <a:xfrm>
              <a:off x="1917587" y="2695364"/>
              <a:ext cx="5354544" cy="2324100"/>
            </a:xfrm>
            <a:prstGeom prst="rect">
              <a:avLst/>
            </a:prstGeom>
          </p:spPr>
        </p:pic>
        <p:sp>
          <p:nvSpPr>
            <p:cNvPr id="5" name="Rectangle 4"/>
            <p:cNvSpPr/>
            <p:nvPr/>
          </p:nvSpPr>
          <p:spPr>
            <a:xfrm>
              <a:off x="3276600" y="2514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62600" y="2895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H="1">
              <a:off x="2971800" y="3567218"/>
              <a:ext cx="411481" cy="180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H="1">
              <a:off x="2066345" y="2840849"/>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flipH="1">
              <a:off x="2013005" y="3621723"/>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flipH="1">
              <a:off x="2085682" y="4347061"/>
              <a:ext cx="392144" cy="224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6F7B07E6-48B2-0245-BB53-9A66FD1200A9}"/>
                  </a:ext>
                </a:extLst>
              </p:cNvPr>
              <p:cNvSpPr/>
              <p:nvPr/>
            </p:nvSpPr>
            <p:spPr>
              <a:xfrm>
                <a:off x="2226675" y="2417897"/>
                <a:ext cx="1358064"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oMath>
                  </m:oMathPara>
                </a14:m>
                <a:endParaRPr lang="en-US" dirty="0">
                  <a:latin typeface="Cambria" panose="02040503050406030204" pitchFamily="18" charset="0"/>
                </a:endParaRPr>
              </a:p>
            </p:txBody>
          </p:sp>
        </mc:Choice>
        <mc:Fallback xmlns="">
          <p:sp>
            <p:nvSpPr>
              <p:cNvPr id="21" name="Rectangle 20">
                <a:extLst>
                  <a:ext uri="{FF2B5EF4-FFF2-40B4-BE49-F238E27FC236}">
                    <a16:creationId xmlns:a16="http://schemas.microsoft.com/office/drawing/2014/main" id="{6F7B07E6-48B2-0245-BB53-9A66FD1200A9}"/>
                  </a:ext>
                </a:extLst>
              </p:cNvPr>
              <p:cNvSpPr>
                <a:spLocks noRot="1" noChangeAspect="1" noMove="1" noResize="1" noEditPoints="1" noAdjustHandles="1" noChangeArrowheads="1" noChangeShapeType="1" noTextEdit="1"/>
              </p:cNvSpPr>
              <p:nvPr/>
            </p:nvSpPr>
            <p:spPr>
              <a:xfrm>
                <a:off x="2226675" y="2417897"/>
                <a:ext cx="1358064" cy="619016"/>
              </a:xfrm>
              <a:prstGeom prst="rect">
                <a:avLst/>
              </a:prstGeom>
              <a:blipFill>
                <a:blip r:embed="rId4"/>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5DF47069-08D2-1149-8A25-99B552DEB6C4}"/>
                  </a:ext>
                </a:extLst>
              </p:cNvPr>
              <p:cNvSpPr/>
              <p:nvPr/>
            </p:nvSpPr>
            <p:spPr>
              <a:xfrm>
                <a:off x="1887307" y="3530086"/>
                <a:ext cx="1666225"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oMath>
                  </m:oMathPara>
                </a14:m>
                <a:endParaRPr lang="en-US" dirty="0">
                  <a:latin typeface="Cambria" panose="02040503050406030204" pitchFamily="18" charset="0"/>
                </a:endParaRPr>
              </a:p>
            </p:txBody>
          </p:sp>
        </mc:Choice>
        <mc:Fallback xmlns="">
          <p:sp>
            <p:nvSpPr>
              <p:cNvPr id="22" name="Rectangle 21">
                <a:extLst>
                  <a:ext uri="{FF2B5EF4-FFF2-40B4-BE49-F238E27FC236}">
                    <a16:creationId xmlns:a16="http://schemas.microsoft.com/office/drawing/2014/main" id="{5DF47069-08D2-1149-8A25-99B552DEB6C4}"/>
                  </a:ext>
                </a:extLst>
              </p:cNvPr>
              <p:cNvSpPr>
                <a:spLocks noRot="1" noChangeAspect="1" noMove="1" noResize="1" noEditPoints="1" noAdjustHandles="1" noChangeArrowheads="1" noChangeShapeType="1" noTextEdit="1"/>
              </p:cNvSpPr>
              <p:nvPr/>
            </p:nvSpPr>
            <p:spPr>
              <a:xfrm>
                <a:off x="1887307" y="3530086"/>
                <a:ext cx="1666225" cy="619016"/>
              </a:xfrm>
              <a:prstGeom prst="rect">
                <a:avLst/>
              </a:prstGeom>
              <a:blipFill>
                <a:blip r:embed="rId5"/>
                <a:stretch>
                  <a:fillRect b="-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ABA9ADCF-1E12-F940-9C0B-886BF156D2EF}"/>
                  </a:ext>
                </a:extLst>
              </p:cNvPr>
              <p:cNvSpPr/>
              <p:nvPr/>
            </p:nvSpPr>
            <p:spPr>
              <a:xfrm>
                <a:off x="2422001" y="5641459"/>
                <a:ext cx="914225" cy="6190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oMath>
                  </m:oMathPara>
                </a14:m>
                <a:endParaRPr lang="en-US" dirty="0"/>
              </a:p>
            </p:txBody>
          </p:sp>
        </mc:Choice>
        <mc:Fallback xmlns="">
          <p:sp>
            <p:nvSpPr>
              <p:cNvPr id="23" name="Rectangle 22">
                <a:extLst>
                  <a:ext uri="{FF2B5EF4-FFF2-40B4-BE49-F238E27FC236}">
                    <a16:creationId xmlns:a16="http://schemas.microsoft.com/office/drawing/2014/main" id="{ABA9ADCF-1E12-F940-9C0B-886BF156D2EF}"/>
                  </a:ext>
                </a:extLst>
              </p:cNvPr>
              <p:cNvSpPr>
                <a:spLocks noRot="1" noChangeAspect="1" noMove="1" noResize="1" noEditPoints="1" noAdjustHandles="1" noChangeArrowheads="1" noChangeShapeType="1" noTextEdit="1"/>
              </p:cNvSpPr>
              <p:nvPr/>
            </p:nvSpPr>
            <p:spPr>
              <a:xfrm>
                <a:off x="2422001" y="5641459"/>
                <a:ext cx="914225" cy="619080"/>
              </a:xfrm>
              <a:prstGeom prst="rect">
                <a:avLst/>
              </a:prstGeom>
              <a:blipFill>
                <a:blip r:embed="rId6"/>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64DE408A-FEE7-CA45-980B-7718D7360AFC}"/>
                  </a:ext>
                </a:extLst>
              </p:cNvPr>
              <p:cNvSpPr/>
              <p:nvPr/>
            </p:nvSpPr>
            <p:spPr>
              <a:xfrm>
                <a:off x="5522545" y="2667896"/>
                <a:ext cx="1707583"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r>
                        <a:rPr lang="en-US" i="1">
                          <a:latin typeface="Cambria Math" panose="02040503050406030204" pitchFamily="18" charset="0"/>
                          <a:ea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den>
                      </m:f>
                      <m:r>
                        <a:rPr lang="en-US" i="1">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24" name="Rectangle 23">
                <a:extLst>
                  <a:ext uri="{FF2B5EF4-FFF2-40B4-BE49-F238E27FC236}">
                    <a16:creationId xmlns:a16="http://schemas.microsoft.com/office/drawing/2014/main" id="{64DE408A-FEE7-CA45-980B-7718D7360AFC}"/>
                  </a:ext>
                </a:extLst>
              </p:cNvPr>
              <p:cNvSpPr>
                <a:spLocks noRot="1" noChangeAspect="1" noMove="1" noResize="1" noEditPoints="1" noAdjustHandles="1" noChangeArrowheads="1" noChangeShapeType="1" noTextEdit="1"/>
              </p:cNvSpPr>
              <p:nvPr/>
            </p:nvSpPr>
            <p:spPr>
              <a:xfrm>
                <a:off x="5522545" y="2667896"/>
                <a:ext cx="1707583" cy="619016"/>
              </a:xfrm>
              <a:prstGeom prst="rect">
                <a:avLst/>
              </a:prstGeom>
              <a:blipFill>
                <a:blip r:embed="rId7"/>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DBDFEE9B-5B4D-6946-B3A0-93DED804D20E}"/>
                  </a:ext>
                </a:extLst>
              </p:cNvPr>
              <p:cNvSpPr/>
              <p:nvPr/>
            </p:nvSpPr>
            <p:spPr>
              <a:xfrm>
                <a:off x="5108221" y="4203674"/>
                <a:ext cx="935769"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r>
                        <a:rPr lang="en-US" i="1">
                          <a:latin typeface="Cambria Math" panose="02040503050406030204" pitchFamily="18" charset="0"/>
                          <a:ea typeface="Cambria Math" panose="02040503050406030204" pitchFamily="18" charset="0"/>
                        </a:rPr>
                        <m:t>=2</m:t>
                      </m:r>
                    </m:oMath>
                  </m:oMathPara>
                </a14:m>
                <a:endParaRPr lang="en-US" dirty="0"/>
              </a:p>
            </p:txBody>
          </p:sp>
        </mc:Choice>
        <mc:Fallback xmlns="">
          <p:sp>
            <p:nvSpPr>
              <p:cNvPr id="25" name="Rectangle 24">
                <a:extLst>
                  <a:ext uri="{FF2B5EF4-FFF2-40B4-BE49-F238E27FC236}">
                    <a16:creationId xmlns:a16="http://schemas.microsoft.com/office/drawing/2014/main" id="{DBDFEE9B-5B4D-6946-B3A0-93DED804D20E}"/>
                  </a:ext>
                </a:extLst>
              </p:cNvPr>
              <p:cNvSpPr>
                <a:spLocks noRot="1" noChangeAspect="1" noMove="1" noResize="1" noEditPoints="1" noAdjustHandles="1" noChangeArrowheads="1" noChangeShapeType="1" noTextEdit="1"/>
              </p:cNvSpPr>
              <p:nvPr/>
            </p:nvSpPr>
            <p:spPr>
              <a:xfrm>
                <a:off x="5108221" y="4203674"/>
                <a:ext cx="935769" cy="619016"/>
              </a:xfrm>
              <a:prstGeom prst="rect">
                <a:avLst/>
              </a:prstGeom>
              <a:blipFill>
                <a:blip r:embed="rId8"/>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566EA9AB-BCC1-9E4B-9127-7A4CFC5FED4F}"/>
                  </a:ext>
                </a:extLst>
              </p:cNvPr>
              <p:cNvSpPr/>
              <p:nvPr/>
            </p:nvSpPr>
            <p:spPr>
              <a:xfrm>
                <a:off x="8151998" y="4695390"/>
                <a:ext cx="2150000" cy="89607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oMath>
                  </m:oMathPara>
                </a14:m>
                <a:endParaRPr lang="en-US" dirty="0"/>
              </a:p>
              <a:p>
                <a:r>
                  <a:rPr lang="en-US" dirty="0"/>
                  <a:t> </a:t>
                </a:r>
              </a:p>
            </p:txBody>
          </p:sp>
        </mc:Choice>
        <mc:Fallback xmlns="">
          <p:sp>
            <p:nvSpPr>
              <p:cNvPr id="26" name="Rectangle 25">
                <a:extLst>
                  <a:ext uri="{FF2B5EF4-FFF2-40B4-BE49-F238E27FC236}">
                    <a16:creationId xmlns:a16="http://schemas.microsoft.com/office/drawing/2014/main" id="{566EA9AB-BCC1-9E4B-9127-7A4CFC5FED4F}"/>
                  </a:ext>
                </a:extLst>
              </p:cNvPr>
              <p:cNvSpPr>
                <a:spLocks noRot="1" noChangeAspect="1" noMove="1" noResize="1" noEditPoints="1" noAdjustHandles="1" noChangeArrowheads="1" noChangeShapeType="1" noTextEdit="1"/>
              </p:cNvSpPr>
              <p:nvPr/>
            </p:nvSpPr>
            <p:spPr>
              <a:xfrm>
                <a:off x="8151998" y="4695390"/>
                <a:ext cx="2150000" cy="896079"/>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852285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953750" cy="771525"/>
          </a:xfrm>
        </p:spPr>
        <p:txBody>
          <a:bodyPr/>
          <a:lstStyle/>
          <a:p>
            <a:r>
              <a:rPr lang="en-US" dirty="0"/>
              <a:t>Backward pass</a:t>
            </a:r>
          </a:p>
        </p:txBody>
      </p:sp>
      <p:pic>
        <p:nvPicPr>
          <p:cNvPr id="4" name="Picture 3"/>
          <p:cNvPicPr>
            <a:picLocks noChangeAspect="1"/>
          </p:cNvPicPr>
          <p:nvPr/>
        </p:nvPicPr>
        <p:blipFill>
          <a:blip r:embed="rId3"/>
          <a:stretch>
            <a:fillRect/>
          </a:stretch>
        </p:blipFill>
        <p:spPr>
          <a:xfrm>
            <a:off x="2514600" y="1765070"/>
            <a:ext cx="7239000" cy="4815082"/>
          </a:xfrm>
          <a:prstGeom prst="rect">
            <a:avLst/>
          </a:prstGeom>
        </p:spPr>
      </p:pic>
    </p:spTree>
    <p:extLst>
      <p:ext uri="{BB962C8B-B14F-4D97-AF65-F5344CB8AC3E}">
        <p14:creationId xmlns:p14="http://schemas.microsoft.com/office/powerpoint/2010/main" val="24406473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953750" cy="771525"/>
          </a:xfrm>
        </p:spPr>
        <p:txBody>
          <a:bodyPr/>
          <a:lstStyle/>
          <a:p>
            <a:r>
              <a:rPr lang="en-US" dirty="0"/>
              <a:t>Computation Graph for a NN</a:t>
            </a:r>
          </a:p>
        </p:txBody>
      </p:sp>
      <p:pic>
        <p:nvPicPr>
          <p:cNvPr id="5" name="Picture 4"/>
          <p:cNvPicPr>
            <a:picLocks noChangeAspect="1"/>
          </p:cNvPicPr>
          <p:nvPr/>
        </p:nvPicPr>
        <p:blipFill>
          <a:blip r:embed="rId3"/>
          <a:stretch>
            <a:fillRect/>
          </a:stretch>
        </p:blipFill>
        <p:spPr>
          <a:xfrm>
            <a:off x="2374669" y="1907457"/>
            <a:ext cx="7935478" cy="3821687"/>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C6B7710-CF07-3A48-84F8-208467F0A6DD}"/>
                  </a:ext>
                </a:extLst>
              </p:cNvPr>
              <p:cNvSpPr txBox="1"/>
              <p:nvPr/>
            </p:nvSpPr>
            <p:spPr>
              <a:xfrm>
                <a:off x="7617655" y="4724401"/>
                <a:ext cx="2821745" cy="1670457"/>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[1]</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𝑊</m:t>
                          </m:r>
                        </m:e>
                        <m:sup>
                          <m:r>
                            <a:rPr lang="en-US" sz="2000" i="1">
                              <a:latin typeface="Cambria Math" panose="02040503050406030204" pitchFamily="18" charset="0"/>
                            </a:rPr>
                            <m:t>[1]</m:t>
                          </m:r>
                        </m:sup>
                      </m:sSup>
                      <m:r>
                        <a:rPr lang="en-US" sz="2000" i="1">
                          <a:latin typeface="Cambria Math" panose="02040503050406030204" pitchFamily="18" charset="0"/>
                        </a:rPr>
                        <m:t> </m:t>
                      </m:r>
                      <m:r>
                        <a:rPr lang="en-US" sz="2000" b="1">
                          <a:latin typeface="Cambria Math" panose="02040503050406030204" pitchFamily="18" charset="0"/>
                        </a:rPr>
                        <m:t>𝐱</m:t>
                      </m:r>
                      <m:r>
                        <a:rPr lang="en-US" sz="2000" b="1" i="1">
                          <a:latin typeface="Cambria Math" panose="02040503050406030204" pitchFamily="18" charset="0"/>
                        </a:rPr>
                        <m:t>+</m:t>
                      </m:r>
                      <m:sSup>
                        <m:sSupPr>
                          <m:ctrlPr>
                            <a:rPr lang="en-US" sz="2000" b="1" i="1">
                              <a:latin typeface="Cambria Math" panose="02040503050406030204" pitchFamily="18" charset="0"/>
                            </a:rPr>
                          </m:ctrlPr>
                        </m:sSupPr>
                        <m:e>
                          <m:r>
                            <a:rPr lang="en-US" sz="2000" i="1">
                              <a:latin typeface="Cambria Math" panose="02040503050406030204" pitchFamily="18" charset="0"/>
                            </a:rPr>
                            <m:t>𝑏</m:t>
                          </m:r>
                        </m:e>
                        <m:sup>
                          <m:r>
                            <a:rPr lang="en-US" sz="2000" i="1">
                              <a:latin typeface="Cambria Math" panose="02040503050406030204" pitchFamily="18" charset="0"/>
                            </a:rPr>
                            <m:t>[1]</m:t>
                          </m:r>
                        </m:sup>
                      </m:sSup>
                    </m:oMath>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[1]</m:t>
                          </m:r>
                        </m:sup>
                      </m:sSup>
                      <m:r>
                        <a:rPr lang="en-US" sz="2000" i="1">
                          <a:latin typeface="Cambria Math" panose="02040503050406030204" pitchFamily="18" charset="0"/>
                        </a:rPr>
                        <m:t>=</m:t>
                      </m:r>
                      <m:r>
                        <m:rPr>
                          <m:sty m:val="p"/>
                        </m:rPr>
                        <a:rPr lang="en-US" sz="2000">
                          <a:latin typeface="Cambria Math" panose="02040503050406030204" pitchFamily="18" charset="0"/>
                        </a:rPr>
                        <m:t>ReLU</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d>
                                <m:dPr>
                                  <m:begChr m:val="["/>
                                  <m:endChr m:val="]"/>
                                  <m:ctrlPr>
                                    <a:rPr lang="en-US" sz="2000" i="1">
                                      <a:latin typeface="Cambria Math" panose="02040503050406030204" pitchFamily="18" charset="0"/>
                                    </a:rPr>
                                  </m:ctrlPr>
                                </m:dPr>
                                <m:e>
                                  <m:r>
                                    <a:rPr lang="en-US" sz="2000" i="1">
                                      <a:latin typeface="Cambria Math" panose="02040503050406030204" pitchFamily="18" charset="0"/>
                                    </a:rPr>
                                    <m:t>1</m:t>
                                  </m:r>
                                </m:e>
                              </m:d>
                            </m:sup>
                          </m:sSup>
                        </m:e>
                      </m:d>
                    </m:oMath>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𝑊</m:t>
                          </m:r>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[1]</m:t>
                          </m:r>
                        </m:sup>
                      </m:sSup>
                      <m:r>
                        <a:rPr lang="en-US" sz="2000" b="1" i="1">
                          <a:latin typeface="Cambria Math" panose="02040503050406030204" pitchFamily="18" charset="0"/>
                        </a:rPr>
                        <m:t>+</m:t>
                      </m:r>
                      <m:sSup>
                        <m:sSupPr>
                          <m:ctrlPr>
                            <a:rPr lang="en-US" sz="2000" b="1" i="1">
                              <a:latin typeface="Cambria Math" panose="02040503050406030204" pitchFamily="18" charset="0"/>
                            </a:rPr>
                          </m:ctrlPr>
                        </m:sSupPr>
                        <m:e>
                          <m:r>
                            <a:rPr lang="en-US" sz="2000" i="1">
                              <a:latin typeface="Cambria Math" panose="02040503050406030204" pitchFamily="18" charset="0"/>
                            </a:rPr>
                            <m:t>𝑏</m:t>
                          </m:r>
                        </m:e>
                        <m:sup>
                          <m:r>
                            <a:rPr lang="en-US" sz="2000" i="1">
                              <a:latin typeface="Cambria Math" panose="02040503050406030204" pitchFamily="18" charset="0"/>
                            </a:rPr>
                            <m:t>[2]</m:t>
                          </m:r>
                        </m:sup>
                      </m:sSup>
                    </m:oMath>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𝜎</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d>
                                <m:dPr>
                                  <m:begChr m:val="["/>
                                  <m:endChr m:val="]"/>
                                  <m:ctrlPr>
                                    <a:rPr lang="en-US" sz="2000" i="1">
                                      <a:latin typeface="Cambria Math" panose="02040503050406030204" pitchFamily="18" charset="0"/>
                                    </a:rPr>
                                  </m:ctrlPr>
                                </m:dPr>
                                <m:e>
                                  <m:r>
                                    <a:rPr lang="en-US" sz="2000" i="1">
                                      <a:latin typeface="Cambria Math" panose="02040503050406030204" pitchFamily="18" charset="0"/>
                                    </a:rPr>
                                    <m:t>2</m:t>
                                  </m:r>
                                </m:e>
                              </m:d>
                            </m:sup>
                          </m:sSup>
                        </m:e>
                      </m:d>
                    </m:oMath>
                  </m:oMathPara>
                </a14:m>
                <a:endParaRPr lang="en-US" sz="2000" i="1" dirty="0">
                  <a:latin typeface="Cambria Math" panose="02040503050406030204" pitchFamily="18" charset="0"/>
                </a:endParaRPr>
              </a:p>
              <a:p>
                <a:pPr algn="ct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 </m:t>
                        </m:r>
                        <m:r>
                          <a:rPr lang="en-US" sz="2000" i="1">
                            <a:latin typeface="Cambria Math" panose="02040503050406030204" pitchFamily="18" charset="0"/>
                          </a:rPr>
                          <m:t>𝑦</m:t>
                        </m:r>
                      </m:e>
                    </m:acc>
                    <m:r>
                      <a:rPr lang="en-US" sz="2000" i="1">
                        <a:latin typeface="Cambria Math" panose="02040503050406030204" pitchFamily="18" charset="0"/>
                      </a:rPr>
                      <m:t>=</m:t>
                    </m:r>
                  </m:oMath>
                </a14:m>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[2]</m:t>
                        </m:r>
                      </m:sup>
                    </m:sSup>
                  </m:oMath>
                </a14:m>
                <a:endParaRPr lang="en-US" sz="2000" b="1" dirty="0"/>
              </a:p>
            </p:txBody>
          </p:sp>
        </mc:Choice>
        <mc:Fallback xmlns="">
          <p:sp>
            <p:nvSpPr>
              <p:cNvPr id="3" name="TextBox 2">
                <a:extLst>
                  <a:ext uri="{FF2B5EF4-FFF2-40B4-BE49-F238E27FC236}">
                    <a16:creationId xmlns:a16="http://schemas.microsoft.com/office/drawing/2014/main" id="{0C6B7710-CF07-3A48-84F8-208467F0A6DD}"/>
                  </a:ext>
                </a:extLst>
              </p:cNvPr>
              <p:cNvSpPr txBox="1">
                <a:spLocks noRot="1" noChangeAspect="1" noMove="1" noResize="1" noEditPoints="1" noAdjustHandles="1" noChangeArrowheads="1" noChangeShapeType="1" noTextEdit="1"/>
              </p:cNvSpPr>
              <p:nvPr/>
            </p:nvSpPr>
            <p:spPr>
              <a:xfrm>
                <a:off x="7617655" y="4724401"/>
                <a:ext cx="2821745" cy="1670457"/>
              </a:xfrm>
              <a:prstGeom prst="rect">
                <a:avLst/>
              </a:prstGeom>
              <a:blipFill>
                <a:blip r:embed="rId4"/>
                <a:stretch>
                  <a:fillRect t="-758" b="-6061"/>
                </a:stretch>
              </a:blipFill>
            </p:spPr>
            <p:txBody>
              <a:bodyPr/>
              <a:lstStyle/>
              <a:p>
                <a:r>
                  <a:rPr lang="en-US">
                    <a:noFill/>
                  </a:rPr>
                  <a:t> </a:t>
                </a:r>
              </a:p>
            </p:txBody>
          </p:sp>
        </mc:Fallback>
      </mc:AlternateContent>
    </p:spTree>
    <p:extLst>
      <p:ext uri="{BB962C8B-B14F-4D97-AF65-F5344CB8AC3E}">
        <p14:creationId xmlns:p14="http://schemas.microsoft.com/office/powerpoint/2010/main" val="5964980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Like with logistic regression, we learn the best parameters for the neural net to make its predictions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as close to possible as the gold standard labels in our training data </a:t>
                </a:r>
                <a:r>
                  <a:rPr lang="en-US" i="1" dirty="0"/>
                  <a:t>y.</a:t>
                </a:r>
              </a:p>
              <a:p>
                <a:r>
                  <a:rPr lang="en-US" dirty="0"/>
                  <a:t>We use:</a:t>
                </a:r>
              </a:p>
              <a:p>
                <a:r>
                  <a:rPr lang="en-US" b="1" dirty="0"/>
                  <a:t>A cross entropy loss function</a:t>
                </a:r>
                <a:r>
                  <a:rPr lang="en-US" dirty="0"/>
                  <a:t> </a:t>
                </a:r>
                <a:r>
                  <a:rPr lang="en-US" b="1" dirty="0"/>
                  <a:t> </a:t>
                </a:r>
                <a:endParaRPr lang="en-US" dirty="0"/>
              </a:p>
              <a:p>
                <a:r>
                  <a:rPr lang="en-US" b="1" dirty="0"/>
                  <a:t>Gradient descent to perform optimization</a:t>
                </a:r>
                <a:endParaRPr lang="en-US" dirty="0"/>
              </a:p>
              <a:p>
                <a:r>
                  <a:rPr lang="en-US" b="1" dirty="0"/>
                  <a:t>Error back propagation to compute the gradient of the loss function</a:t>
                </a:r>
              </a:p>
              <a:p>
                <a:endParaRPr lang="en-US" b="1" dirty="0"/>
              </a:p>
              <a:p>
                <a:r>
                  <a:rPr lang="en-US" dirty="0"/>
                  <a:t>Since Neural Networks combine many perceptron-like neural units, we have many more parameters in the models (weights and biases).  This allows us to train systems to perform even more sophisticated tasks.  </a:t>
                </a:r>
                <a:endParaRPr lang="en-US" b="1" dirty="0"/>
              </a:p>
              <a:p>
                <a:r>
                  <a:rPr lang="en-US" dirty="0"/>
                  <a:t> </a:t>
                </a:r>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3" t="-1587" r="-965"/>
                </a:stretch>
              </a:blipFill>
            </p:spPr>
            <p:txBody>
              <a:bodyPr/>
              <a:lstStyle/>
              <a:p>
                <a:r>
                  <a:rPr lang="en-US">
                    <a:noFill/>
                  </a:rPr>
                  <a:t> </a:t>
                </a:r>
              </a:p>
            </p:txBody>
          </p:sp>
        </mc:Fallback>
      </mc:AlternateContent>
    </p:spTree>
    <p:extLst>
      <p:ext uri="{BB962C8B-B14F-4D97-AF65-F5344CB8AC3E}">
        <p14:creationId xmlns:p14="http://schemas.microsoft.com/office/powerpoint/2010/main" val="3021761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time: Neural Language Models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16953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371146647"/>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04F595A4-9F3C-AA43-BFF7-1495A0754DB8}" vid="{D21E4FCE-CFE7-9445-9119-0E580D39B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2006</TotalTime>
  <Words>9257</Words>
  <Application>Microsoft Macintosh PowerPoint</Application>
  <PresentationFormat>Widescreen</PresentationFormat>
  <Paragraphs>797</Paragraphs>
  <Slides>84</Slides>
  <Notes>56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84</vt:i4>
      </vt:variant>
    </vt:vector>
  </HeadingPairs>
  <TitlesOfParts>
    <vt:vector size="95" baseType="lpstr">
      <vt:lpstr>Arial</vt:lpstr>
      <vt:lpstr>Calibri</vt:lpstr>
      <vt:lpstr>Cambria</vt:lpstr>
      <vt:lpstr>Cambria Math</vt:lpstr>
      <vt:lpstr>CMMI10</vt:lpstr>
      <vt:lpstr>CMR10</vt:lpstr>
      <vt:lpstr>CMSY10</vt:lpstr>
      <vt:lpstr>NimbusRomNo9L</vt:lpstr>
      <vt:lpstr>Open Sans</vt:lpstr>
      <vt:lpstr>Open Sans SemiBold</vt:lpstr>
      <vt:lpstr>Office Theme</vt:lpstr>
      <vt:lpstr>Module 13: Neural Networks</vt:lpstr>
      <vt:lpstr>Logistic Regression</vt:lpstr>
      <vt:lpstr>Classifier components</vt:lpstr>
      <vt:lpstr>Sentiment classifier</vt:lpstr>
      <vt:lpstr>Sentiment classifier</vt:lpstr>
      <vt:lpstr>Sigmoid function</vt:lpstr>
      <vt:lpstr>Probabilities </vt:lpstr>
      <vt:lpstr>Decision boundary </vt:lpstr>
      <vt:lpstr>Extracting Features</vt:lpstr>
      <vt:lpstr>Extracting Features</vt:lpstr>
      <vt:lpstr>Extracting Features</vt:lpstr>
      <vt:lpstr>Extracting Features</vt:lpstr>
      <vt:lpstr>Extracting Features</vt:lpstr>
      <vt:lpstr>Extracting Features</vt:lpstr>
      <vt:lpstr>Extracting Features</vt:lpstr>
      <vt:lpstr>PowerPoint Presentation</vt:lpstr>
      <vt:lpstr>Computing Z</vt:lpstr>
      <vt:lpstr>Sigmoid(Z)</vt:lpstr>
      <vt:lpstr>Learning in logistic regression</vt:lpstr>
      <vt:lpstr>Loss functions</vt:lpstr>
      <vt:lpstr>Loss functions for probabilistic classification</vt:lpstr>
      <vt:lpstr>Loss functions for probabilistic classification</vt:lpstr>
      <vt:lpstr>Loss functions for probabilistic classification</vt:lpstr>
      <vt:lpstr>Cross-entropy loss</vt:lpstr>
      <vt:lpstr>Cross-entropy loss</vt:lpstr>
      <vt:lpstr>Cross-entropy loss</vt:lpstr>
      <vt:lpstr>Cross-entropy loss</vt:lpstr>
      <vt:lpstr>Loss on all training examples</vt:lpstr>
      <vt:lpstr>Finding good parameters </vt:lpstr>
      <vt:lpstr>Gradient descent</vt:lpstr>
      <vt:lpstr>Global v. Local Minimums </vt:lpstr>
      <vt:lpstr>Iteratively find minimum</vt:lpstr>
      <vt:lpstr>How much should we update the parameter by?</vt:lpstr>
      <vt:lpstr>Stochastic Gradient Descent</vt:lpstr>
      <vt:lpstr>Gradient descent</vt:lpstr>
      <vt:lpstr>Many dimensions</vt:lpstr>
      <vt:lpstr>PowerPoint Presentation</vt:lpstr>
      <vt:lpstr>Updating each dimension wi</vt:lpstr>
      <vt:lpstr>PowerPoint Presentation</vt:lpstr>
      <vt:lpstr>The Gradient </vt:lpstr>
      <vt:lpstr>Average Loss</vt:lpstr>
      <vt:lpstr>Batch Training </vt:lpstr>
      <vt:lpstr>Stochastic gradient descent algorithm </vt:lpstr>
      <vt:lpstr>Worked example</vt:lpstr>
      <vt:lpstr>PowerPoint Presentation</vt:lpstr>
      <vt:lpstr>Worked example</vt:lpstr>
      <vt:lpstr>Worked example</vt:lpstr>
      <vt:lpstr>Mini-batch training </vt:lpstr>
      <vt:lpstr>Regularization </vt:lpstr>
      <vt:lpstr>Multinomial logistic regression </vt:lpstr>
      <vt:lpstr>Softmax</vt:lpstr>
      <vt:lpstr>Neural Networks</vt:lpstr>
      <vt:lpstr>Review: Perceptron</vt:lpstr>
      <vt:lpstr>Neural Networks</vt:lpstr>
      <vt:lpstr>Neural Networks: A brain-inspired metaphor</vt:lpstr>
      <vt:lpstr>A single neuron</vt:lpstr>
      <vt:lpstr>Neural networks</vt:lpstr>
      <vt:lpstr>Perceptron -&gt; Logistic Regression</vt:lpstr>
      <vt:lpstr>Perceptron</vt:lpstr>
      <vt:lpstr>Sigmoid neurons</vt:lpstr>
      <vt:lpstr>Sigmoid neuron</vt:lpstr>
      <vt:lpstr>Smoothness is crucial</vt:lpstr>
      <vt:lpstr>Activation Functions</vt:lpstr>
      <vt:lpstr>Activation Functions</vt:lpstr>
      <vt:lpstr>Feed-Forward Neural Network</vt:lpstr>
      <vt:lpstr>Equations for a feedforward network </vt:lpstr>
      <vt:lpstr>Equations for a feedforward network </vt:lpstr>
      <vt:lpstr>Equations for a feedforward network </vt:lpstr>
      <vt:lpstr>Equations for a feedforward network </vt:lpstr>
      <vt:lpstr>Training Neural Nets</vt:lpstr>
      <vt:lpstr>Cross-Entropy Loss</vt:lpstr>
      <vt:lpstr>Cross-Entropy Loss</vt:lpstr>
      <vt:lpstr>Computing the gradient</vt:lpstr>
      <vt:lpstr>Computation Graphs</vt:lpstr>
      <vt:lpstr>Forward pass</vt:lpstr>
      <vt:lpstr>Backward differentiation</vt:lpstr>
      <vt:lpstr>Chain rule</vt:lpstr>
      <vt:lpstr>PowerPoint Presentation</vt:lpstr>
      <vt:lpstr>PowerPoint Presentation</vt:lpstr>
      <vt:lpstr>PowerPoint Presentation</vt:lpstr>
      <vt:lpstr>Backward pass</vt:lpstr>
      <vt:lpstr>Computation Graph for a NN</vt:lpstr>
      <vt:lpstr>Summary</vt:lpstr>
      <vt:lpstr>Next time: Neural Language Models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Logistic Regression</dc:title>
  <dc:creator>Callison-Burch, Christopher</dc:creator>
  <cp:lastModifiedBy>Callison-Burch, Christopher</cp:lastModifiedBy>
  <cp:revision>42</cp:revision>
  <dcterms:created xsi:type="dcterms:W3CDTF">2020-11-19T15:12:32Z</dcterms:created>
  <dcterms:modified xsi:type="dcterms:W3CDTF">2022-11-29T18:43:47Z</dcterms:modified>
</cp:coreProperties>
</file>